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36" r:id="rId2"/>
    <p:sldId id="347" r:id="rId3"/>
    <p:sldId id="348" r:id="rId4"/>
    <p:sldId id="338" r:id="rId5"/>
    <p:sldId id="339" r:id="rId6"/>
    <p:sldId id="340" r:id="rId7"/>
    <p:sldId id="341" r:id="rId8"/>
    <p:sldId id="346" r:id="rId9"/>
    <p:sldId id="337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78" r:id="rId19"/>
    <p:sldId id="283" r:id="rId20"/>
    <p:sldId id="284" r:id="rId21"/>
    <p:sldId id="285" r:id="rId22"/>
    <p:sldId id="286" r:id="rId23"/>
    <p:sldId id="294" r:id="rId24"/>
    <p:sldId id="323" r:id="rId25"/>
    <p:sldId id="327" r:id="rId26"/>
    <p:sldId id="293" r:id="rId27"/>
    <p:sldId id="287" r:id="rId28"/>
    <p:sldId id="288" r:id="rId29"/>
    <p:sldId id="289" r:id="rId30"/>
    <p:sldId id="290" r:id="rId31"/>
    <p:sldId id="291" r:id="rId32"/>
    <p:sldId id="292" r:id="rId33"/>
    <p:sldId id="303" r:id="rId34"/>
    <p:sldId id="324" r:id="rId35"/>
    <p:sldId id="331" r:id="rId36"/>
    <p:sldId id="295" r:id="rId37"/>
    <p:sldId id="297" r:id="rId38"/>
    <p:sldId id="299" r:id="rId39"/>
    <p:sldId id="302" r:id="rId40"/>
    <p:sldId id="298" r:id="rId41"/>
    <p:sldId id="300" r:id="rId42"/>
    <p:sldId id="301" r:id="rId43"/>
    <p:sldId id="325" r:id="rId44"/>
    <p:sldId id="326" r:id="rId45"/>
    <p:sldId id="296" r:id="rId46"/>
    <p:sldId id="335" r:id="rId47"/>
    <p:sldId id="304" r:id="rId48"/>
    <p:sldId id="309" r:id="rId49"/>
    <p:sldId id="322" r:id="rId50"/>
    <p:sldId id="308" r:id="rId51"/>
    <p:sldId id="270" r:id="rId52"/>
    <p:sldId id="271" r:id="rId53"/>
    <p:sldId id="262" r:id="rId54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77679" autoAdjust="0"/>
  </p:normalViewPr>
  <p:slideViewPr>
    <p:cSldViewPr>
      <p:cViewPr>
        <p:scale>
          <a:sx n="150" d="100"/>
          <a:sy n="150" d="100"/>
        </p:scale>
        <p:origin x="-864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DD5E8-4555-4265-8E0E-0ACC5892D948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A7FF8-CFEE-4B43-94CA-A474AA68408A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479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7FF8-CFEE-4B43-94CA-A474AA68408A}" type="slidenum">
              <a:rPr lang="pt-PT" smtClean="0"/>
              <a:t>48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978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7FF8-CFEE-4B43-94CA-A474AA68408A}" type="slidenum">
              <a:rPr lang="pt-PT" smtClean="0"/>
              <a:t>51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978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7FF8-CFEE-4B43-94CA-A474AA68408A}" type="slidenum">
              <a:rPr lang="pt-PT" smtClean="0"/>
              <a:t>52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501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8407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2592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105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66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482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459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119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645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60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5551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9098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3FCEC-4CC5-4CBC-87EA-E600DCCACE39}" type="datetimeFigureOut">
              <a:rPr lang="pt-PT" smtClean="0"/>
              <a:t>21/01/18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68C9B-C821-4FB4-AC69-758D4DF47EC5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38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05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3808" y="2276872"/>
            <a:ext cx="2304256" cy="504056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2348880"/>
            <a:ext cx="177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FromCamera(room)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5856" y="3933056"/>
            <a:ext cx="2232248" cy="57107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4057328"/>
            <a:ext cx="223224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Helvetica"/>
                <a:cs typeface="Helvetica"/>
              </a:rPr>
              <a:t>ReadLock</a:t>
            </a:r>
            <a:r>
              <a:rPr lang="en-US" sz="1600" dirty="0" smtClean="0">
                <a:latin typeface="Helvetica"/>
                <a:cs typeface="Helvetica"/>
              </a:rPr>
              <a:t>(room)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407707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3203848" y="414908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5656" y="40770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input port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40770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o</a:t>
            </a:r>
            <a:r>
              <a:rPr lang="en-US" sz="1600" dirty="0" smtClean="0">
                <a:latin typeface="Helvetica"/>
                <a:cs typeface="Helvetica"/>
              </a:rPr>
              <a:t>utput port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6177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8407" y="2248951"/>
            <a:ext cx="2304256" cy="5090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2348880"/>
            <a:ext cx="177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FromCamera(room)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5856" y="3933056"/>
            <a:ext cx="2232248" cy="57107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4057328"/>
            <a:ext cx="223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FromCamera(room)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407707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3203848" y="414908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5656" y="40770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input port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40770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/>
                <a:cs typeface="Helvetica"/>
              </a:rPr>
              <a:t>o</a:t>
            </a:r>
            <a:r>
              <a:rPr lang="en-US" sz="1600" dirty="0" smtClean="0">
                <a:latin typeface="Helvetica"/>
                <a:cs typeface="Helvetica"/>
              </a:rPr>
              <a:t>utput port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15816" y="1268760"/>
            <a:ext cx="2304256" cy="5090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29249" y="1368689"/>
            <a:ext cx="177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FromCamera(room)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0530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8407" y="2248951"/>
            <a:ext cx="2304256" cy="5090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2348880"/>
            <a:ext cx="177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FromCamera(room)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5856" y="3933056"/>
            <a:ext cx="2232248" cy="57107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40573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MotionDetector</a:t>
            </a:r>
            <a:r>
              <a:rPr lang="en-US" sz="1400" dirty="0" smtClean="0">
                <a:latin typeface="Helvetica"/>
                <a:cs typeface="Helvetica"/>
              </a:rPr>
              <a:t>(pulse)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64088" y="407707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3203848" y="414908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4274" y="405162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405309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15816" y="1268760"/>
            <a:ext cx="2304256" cy="5090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29249" y="1368689"/>
            <a:ext cx="177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FromCamera(room)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27784" y="422108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80112" y="422108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355185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5614" y="457408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c</a:t>
            </a:r>
            <a:r>
              <a:rPr lang="en-US" sz="1200" dirty="0" smtClean="0">
                <a:latin typeface="Helvetica"/>
                <a:cs typeface="Helvetica"/>
              </a:rPr>
              <a:t>onfiguration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03948" y="3789040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004048" y="4332660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35696" y="486916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03848" y="503862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79912" y="486916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output(el</a:t>
            </a:r>
            <a:r>
              <a:rPr lang="en-US" sz="1100" dirty="0" smtClean="0">
                <a:latin typeface="Helvetica"/>
                <a:cs typeface="Helvetica"/>
              </a:rPr>
              <a:t>(</a:t>
            </a:r>
            <a:r>
              <a:rPr lang="en-US" sz="1100" dirty="0" err="1" smtClean="0">
                <a:latin typeface="Helvetica"/>
                <a:cs typeface="Helvetica"/>
              </a:rPr>
              <a:t>MotionDetector</a:t>
            </a:r>
            <a:r>
              <a:rPr lang="en-US" sz="1100" dirty="0" smtClean="0">
                <a:latin typeface="Helvetica"/>
                <a:cs typeface="Helvetica"/>
              </a:rPr>
              <a:t>)</a:t>
            </a:r>
            <a:r>
              <a:rPr lang="en-US" sz="1100" dirty="0">
                <a:latin typeface="Helvetica"/>
                <a:cs typeface="Helvetica"/>
              </a:rPr>
              <a:t>, [ data(X) ]) :- input(el</a:t>
            </a:r>
            <a:r>
              <a:rPr lang="en-US" sz="1100" dirty="0" smtClean="0">
                <a:latin typeface="Helvetica"/>
                <a:cs typeface="Helvetica"/>
              </a:rPr>
              <a:t>(</a:t>
            </a:r>
            <a:r>
              <a:rPr lang="en-US" sz="1100" dirty="0" err="1">
                <a:latin typeface="Helvetica"/>
                <a:cs typeface="Helvetica"/>
              </a:rPr>
              <a:t>MotionDetector</a:t>
            </a:r>
            <a:r>
              <a:rPr lang="en-US" sz="1100" dirty="0" smtClean="0">
                <a:latin typeface="Helvetica"/>
                <a:cs typeface="Helvetica"/>
              </a:rPr>
              <a:t>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</p:spTree>
    <p:extLst>
      <p:ext uri="{BB962C8B-B14F-4D97-AF65-F5344CB8AC3E}">
        <p14:creationId xmlns:p14="http://schemas.microsoft.com/office/powerpoint/2010/main" val="272236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59832" y="2917486"/>
            <a:ext cx="2232248" cy="80201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3148739"/>
            <a:ext cx="223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Fork(2)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48064" y="335699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2987824" y="3253191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250" y="315573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8104" y="31520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ports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1760" y="3325199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64088" y="3356992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257593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7172" y="3742430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c</a:t>
            </a:r>
            <a:r>
              <a:rPr lang="en-US" sz="1200" dirty="0" smtClean="0">
                <a:latin typeface="Helvetica"/>
                <a:cs typeface="Helvetica"/>
              </a:rPr>
              <a:t>onfiguration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1940" y="2841902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85606" y="3501008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9672" y="414908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987824" y="431854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63888" y="414908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output(el</a:t>
            </a:r>
            <a:r>
              <a:rPr lang="en-US" sz="1100" dirty="0" smtClean="0">
                <a:latin typeface="Helvetica"/>
                <a:cs typeface="Helvetica"/>
              </a:rPr>
              <a:t>(Fork)</a:t>
            </a:r>
            <a:r>
              <a:rPr lang="en-US" sz="1100" dirty="0">
                <a:latin typeface="Helvetica"/>
                <a:cs typeface="Helvetica"/>
              </a:rPr>
              <a:t>, [ data(X) ]) :- input(el</a:t>
            </a:r>
            <a:r>
              <a:rPr lang="en-US" sz="1100" dirty="0" smtClean="0">
                <a:latin typeface="Helvetica"/>
                <a:cs typeface="Helvetica"/>
              </a:rPr>
              <a:t>(</a:t>
            </a:r>
            <a:r>
              <a:rPr lang="en-US" sz="1100" dirty="0" err="1">
                <a:latin typeface="Helvetica"/>
                <a:cs typeface="Helvetica"/>
              </a:rPr>
              <a:t>MotionDetector</a:t>
            </a:r>
            <a:r>
              <a:rPr lang="en-US" sz="1100" dirty="0" smtClean="0">
                <a:latin typeface="Helvetica"/>
                <a:cs typeface="Helvetica"/>
              </a:rPr>
              <a:t>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48064" y="299695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64088" y="3140968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6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59832" y="2917486"/>
            <a:ext cx="2232248" cy="80201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3148739"/>
            <a:ext cx="223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Fork(2)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48064" y="335699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2987824" y="3253191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250" y="315573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8104" y="31520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ports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1760" y="3325199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64088" y="3356992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257593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7172" y="3742430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c</a:t>
            </a:r>
            <a:r>
              <a:rPr lang="en-US" sz="1200" dirty="0" smtClean="0">
                <a:latin typeface="Helvetica"/>
                <a:cs typeface="Helvetica"/>
              </a:rPr>
              <a:t>onfiguration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1940" y="2841902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85606" y="3501008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9672" y="414908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987824" y="431854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63888" y="414908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output(el</a:t>
            </a:r>
            <a:r>
              <a:rPr lang="en-US" sz="1100" dirty="0" smtClean="0">
                <a:latin typeface="Helvetica"/>
                <a:cs typeface="Helvetica"/>
              </a:rPr>
              <a:t>(Fork)</a:t>
            </a:r>
            <a:r>
              <a:rPr lang="en-US" sz="1100" dirty="0">
                <a:latin typeface="Helvetica"/>
                <a:cs typeface="Helvetica"/>
              </a:rPr>
              <a:t>, [ data(X) ]) :- input(el</a:t>
            </a:r>
            <a:r>
              <a:rPr lang="en-US" sz="1100" dirty="0" smtClean="0">
                <a:latin typeface="Helvetica"/>
                <a:cs typeface="Helvetica"/>
              </a:rPr>
              <a:t>(</a:t>
            </a:r>
            <a:r>
              <a:rPr lang="en-US" sz="1100" dirty="0" err="1">
                <a:latin typeface="Helvetica"/>
                <a:cs typeface="Helvetica"/>
              </a:rPr>
              <a:t>MotionDetector</a:t>
            </a:r>
            <a:r>
              <a:rPr lang="en-US" sz="1100" dirty="0" smtClean="0">
                <a:latin typeface="Helvetica"/>
                <a:cs typeface="Helvetica"/>
              </a:rPr>
              <a:t>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48064" y="299695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64088" y="3140968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55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1840" y="2852936"/>
            <a:ext cx="2232248" cy="57107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2977208"/>
            <a:ext cx="223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Filter(</a:t>
            </a:r>
            <a:r>
              <a:rPr lang="en-US" sz="1200" dirty="0" err="1" smtClean="0">
                <a:latin typeface="Helvetica"/>
                <a:cs typeface="Helvetica"/>
              </a:rPr>
              <a:t>replace,Alice,Doe</a:t>
            </a:r>
            <a:r>
              <a:rPr lang="en-US" sz="1200" dirty="0" smtClean="0">
                <a:latin typeface="Helvetica"/>
                <a:cs typeface="Helvetica"/>
              </a:rPr>
              <a:t>)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072" y="299695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3059832" y="306896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0258" y="297150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29729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83768" y="314096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36096" y="314096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5856" y="247173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1598" y="349396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parameter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59932" y="2708920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60032" y="3252540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1680" y="378904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59832" y="395850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5896" y="378904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</a:t>
            </a:r>
            <a:r>
              <a:rPr lang="en-US" sz="1100" dirty="0" smtClean="0">
                <a:latin typeface="Helvetica"/>
                <a:cs typeface="Helvetica"/>
              </a:rPr>
              <a:t>e(Filter), p(</a:t>
            </a:r>
            <a:r>
              <a:rPr lang="en-US" sz="1100" dirty="0" err="1" smtClean="0">
                <a:latin typeface="Helvetica"/>
                <a:cs typeface="Helvetica"/>
              </a:rPr>
              <a:t>replace,K,W</a:t>
            </a:r>
            <a:r>
              <a:rPr lang="en-US" sz="1100" dirty="0" smtClean="0">
                <a:latin typeface="Helvetica"/>
                <a:cs typeface="Helvetica"/>
              </a:rPr>
              <a:t>) </a:t>
            </a:r>
            <a:r>
              <a:rPr lang="en-US" sz="1100" dirty="0">
                <a:latin typeface="Helvetica"/>
                <a:cs typeface="Helvetica"/>
              </a:rPr>
              <a:t>[ data(X) ]) :- input(el</a:t>
            </a:r>
            <a:r>
              <a:rPr lang="en-US" sz="1100" dirty="0" smtClean="0">
                <a:latin typeface="Helvetica"/>
                <a:cs typeface="Helvetica"/>
              </a:rPr>
              <a:t>(Filter)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</p:spTree>
    <p:extLst>
      <p:ext uri="{BB962C8B-B14F-4D97-AF65-F5344CB8AC3E}">
        <p14:creationId xmlns:p14="http://schemas.microsoft.com/office/powerpoint/2010/main" val="30778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1840" y="2852936"/>
            <a:ext cx="2232248" cy="57107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2977208"/>
            <a:ext cx="223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Echo(</a:t>
            </a:r>
            <a:r>
              <a:rPr lang="en-US" sz="1200" dirty="0" err="1" smtClean="0">
                <a:latin typeface="Helvetica"/>
                <a:cs typeface="Helvetica"/>
              </a:rPr>
              <a:t>replace,Alice,Doe</a:t>
            </a:r>
            <a:r>
              <a:rPr lang="en-US" sz="1200" dirty="0" smtClean="0">
                <a:latin typeface="Helvetica"/>
                <a:cs typeface="Helvetica"/>
              </a:rPr>
              <a:t>)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072" y="299695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3059832" y="306896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0258" y="297150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29729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83768" y="314096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36096" y="3140968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5856" y="247173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1598" y="3493962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parameter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59932" y="2708920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60032" y="3252540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1680" y="378904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59832" y="395850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35896" y="378904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</a:t>
            </a:r>
            <a:r>
              <a:rPr lang="en-US" sz="1100" dirty="0" smtClean="0">
                <a:latin typeface="Helvetica"/>
                <a:cs typeface="Helvetica"/>
              </a:rPr>
              <a:t>e(Filter), p(</a:t>
            </a:r>
            <a:r>
              <a:rPr lang="en-US" sz="1100" dirty="0" err="1" smtClean="0">
                <a:latin typeface="Helvetica"/>
                <a:cs typeface="Helvetica"/>
              </a:rPr>
              <a:t>replace,K,W</a:t>
            </a:r>
            <a:r>
              <a:rPr lang="en-US" sz="1100" dirty="0" smtClean="0">
                <a:latin typeface="Helvetica"/>
                <a:cs typeface="Helvetica"/>
              </a:rPr>
              <a:t>) </a:t>
            </a:r>
            <a:r>
              <a:rPr lang="en-US" sz="1100" dirty="0">
                <a:latin typeface="Helvetica"/>
                <a:cs typeface="Helvetica"/>
              </a:rPr>
              <a:t>[ data(X) ]) :- input(el</a:t>
            </a:r>
            <a:r>
              <a:rPr lang="en-US" sz="1100" dirty="0" smtClean="0">
                <a:latin typeface="Helvetica"/>
                <a:cs typeface="Helvetica"/>
              </a:rPr>
              <a:t>(Filter)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</p:spTree>
    <p:extLst>
      <p:ext uri="{BB962C8B-B14F-4D97-AF65-F5344CB8AC3E}">
        <p14:creationId xmlns:p14="http://schemas.microsoft.com/office/powerpoint/2010/main" val="102108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59832" y="2917486"/>
            <a:ext cx="2232248" cy="80201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3148739"/>
            <a:ext cx="223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"/>
                <a:cs typeface="Helvetica"/>
              </a:rPr>
              <a:t>Fork(2)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48064" y="335699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2987824" y="3253191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250" y="315573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input port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8104" y="31520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o</a:t>
            </a:r>
            <a:r>
              <a:rPr lang="en-US" sz="1200" dirty="0" smtClean="0">
                <a:latin typeface="Helvetica"/>
                <a:cs typeface="Helvetica"/>
              </a:rPr>
              <a:t>utput ports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11760" y="3325199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64088" y="3356992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7864" y="257593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element class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7172" y="3742430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c</a:t>
            </a:r>
            <a:r>
              <a:rPr lang="en-US" sz="1200" dirty="0" smtClean="0">
                <a:latin typeface="Helvetica"/>
                <a:cs typeface="Helvetica"/>
              </a:rPr>
              <a:t>onfiguration string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1940" y="2841902"/>
            <a:ext cx="0" cy="29906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85606" y="3501008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9672" y="414908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987824" y="4318541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63888" y="4149080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output(el</a:t>
            </a:r>
            <a:r>
              <a:rPr lang="en-US" sz="1100" dirty="0" smtClean="0">
                <a:latin typeface="Helvetica"/>
                <a:cs typeface="Helvetica"/>
              </a:rPr>
              <a:t>(Fork)</a:t>
            </a:r>
            <a:r>
              <a:rPr lang="en-US" sz="1100" dirty="0">
                <a:latin typeface="Helvetica"/>
                <a:cs typeface="Helvetica"/>
              </a:rPr>
              <a:t>, [ data(X) ]) :- input(el</a:t>
            </a:r>
            <a:r>
              <a:rPr lang="en-US" sz="1100" dirty="0" smtClean="0">
                <a:latin typeface="Helvetica"/>
                <a:cs typeface="Helvetica"/>
              </a:rPr>
              <a:t>(</a:t>
            </a:r>
            <a:r>
              <a:rPr lang="en-US" sz="1100" dirty="0" err="1">
                <a:latin typeface="Helvetica"/>
                <a:cs typeface="Helvetica"/>
              </a:rPr>
              <a:t>MotionDetector</a:t>
            </a:r>
            <a:r>
              <a:rPr lang="en-US" sz="1100" dirty="0" smtClean="0">
                <a:latin typeface="Helvetica"/>
                <a:cs typeface="Helvetica"/>
              </a:rPr>
              <a:t>)</a:t>
            </a:r>
            <a:r>
              <a:rPr lang="en-US" sz="1100" dirty="0">
                <a:latin typeface="Helvetica"/>
                <a:cs typeface="Helvetica"/>
              </a:rPr>
              <a:t>, Y), member(data(Z), Y), X = f(Z).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48064" y="299695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64088" y="3140968"/>
            <a:ext cx="36004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72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15616" y="2564904"/>
            <a:ext cx="5400600" cy="571073"/>
            <a:chOff x="1115616" y="2564904"/>
            <a:chExt cx="5400600" cy="571073"/>
          </a:xfrm>
        </p:grpSpPr>
        <p:sp>
          <p:nvSpPr>
            <p:cNvPr id="4" name="Rectangle 3"/>
            <p:cNvSpPr/>
            <p:nvPr/>
          </p:nvSpPr>
          <p:spPr>
            <a:xfrm>
              <a:off x="1115616" y="2564904"/>
              <a:ext cx="2232248" cy="57107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5616" y="268917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FromCamera(room,5)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3848" y="270892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83968" y="2564904"/>
              <a:ext cx="2232248" cy="57107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83968" y="268917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211960" y="278092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347864" y="285044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738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1680" y="2471731"/>
            <a:ext cx="5184576" cy="1305580"/>
            <a:chOff x="1691680" y="2471731"/>
            <a:chExt cx="5184576" cy="1305580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7720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Echo()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51188" y="2471731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01256" y="3500312"/>
              <a:ext cx="2291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 (optional)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99260" y="2708920"/>
              <a:ext cx="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451264" y="3258890"/>
              <a:ext cx="0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691680" y="408810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59832" y="4257566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15816" y="4365104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/>
                <a:cs typeface="Helvetica"/>
              </a:rPr>
              <a:t>output(</a:t>
            </a:r>
            <a:r>
              <a:rPr lang="en-US" sz="1100" dirty="0" smtClean="0">
                <a:latin typeface="Helvetica"/>
                <a:cs typeface="Helvetica"/>
              </a:rPr>
              <a:t>e(Echo), p(), X) </a:t>
            </a:r>
            <a:r>
              <a:rPr lang="en-US" sz="1100" dirty="0">
                <a:latin typeface="Helvetica"/>
                <a:cs typeface="Helvetica"/>
              </a:rPr>
              <a:t>:- input(</a:t>
            </a:r>
            <a:r>
              <a:rPr lang="en-US" sz="1100" dirty="0" smtClean="0">
                <a:latin typeface="Helvetica"/>
                <a:cs typeface="Helvetica"/>
              </a:rPr>
              <a:t>e(Echo)</a:t>
            </a:r>
            <a:r>
              <a:rPr lang="en-US" sz="1100" dirty="0">
                <a:latin typeface="Helvetica"/>
                <a:cs typeface="Helvetica"/>
              </a:rPr>
              <a:t>, </a:t>
            </a:r>
            <a:r>
              <a:rPr lang="en-US" sz="1100" dirty="0" smtClean="0">
                <a:latin typeface="Helvetica"/>
                <a:cs typeface="Helvetica"/>
              </a:rPr>
              <a:t>X).</a:t>
            </a:r>
            <a:endParaRPr lang="en-US" sz="11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04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67744" y="2590105"/>
            <a:ext cx="4032448" cy="2290578"/>
            <a:chOff x="2267744" y="2590105"/>
            <a:chExt cx="4032448" cy="2290578"/>
          </a:xfrm>
        </p:grpSpPr>
        <p:sp>
          <p:nvSpPr>
            <p:cNvPr id="5" name="Cloud 4"/>
            <p:cNvSpPr/>
            <p:nvPr/>
          </p:nvSpPr>
          <p:spPr>
            <a:xfrm rot="11044852">
              <a:off x="3661916" y="2903548"/>
              <a:ext cx="1172094" cy="773045"/>
            </a:xfrm>
            <a:prstGeom prst="cloud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35894" y="3140968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"/>
                  <a:cs typeface="Helvetica"/>
                </a:rPr>
                <a:t>Internet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3965851"/>
              <a:ext cx="648070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896" y="4603684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Provider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936" y="4005064"/>
              <a:ext cx="492646" cy="49264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781" t="9430" r="72184" b="6994"/>
            <a:stretch/>
          </p:blipFill>
          <p:spPr>
            <a:xfrm>
              <a:off x="5508100" y="2624541"/>
              <a:ext cx="648072" cy="8640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69472" t="13821" r="5494" b="9567"/>
            <a:stretch/>
          </p:blipFill>
          <p:spPr>
            <a:xfrm>
              <a:off x="2411760" y="2590105"/>
              <a:ext cx="648072" cy="7920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67744" y="3356992"/>
              <a:ext cx="936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"/>
                  <a:cs typeface="Helvetica"/>
                </a:rPr>
                <a:t>Reader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3440033"/>
              <a:ext cx="936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"/>
                  <a:cs typeface="Helvetica"/>
                </a:rPr>
                <a:t>Checker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32667" y="3166533"/>
              <a:ext cx="1016000" cy="787400"/>
            </a:xfrm>
            <a:custGeom>
              <a:avLst/>
              <a:gdLst>
                <a:gd name="connsiteX0" fmla="*/ 1016000 w 1016000"/>
                <a:gd name="connsiteY0" fmla="*/ 787400 h 787400"/>
                <a:gd name="connsiteX1" fmla="*/ 804333 w 1016000"/>
                <a:gd name="connsiteY1" fmla="*/ 321734 h 787400"/>
                <a:gd name="connsiteX2" fmla="*/ 0 w 1016000"/>
                <a:gd name="connsiteY2" fmla="*/ 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0" h="787400">
                  <a:moveTo>
                    <a:pt x="1016000" y="787400"/>
                  </a:moveTo>
                  <a:cubicBezTo>
                    <a:pt x="994833" y="620183"/>
                    <a:pt x="973666" y="452967"/>
                    <a:pt x="804333" y="321734"/>
                  </a:cubicBezTo>
                  <a:cubicBezTo>
                    <a:pt x="635000" y="190501"/>
                    <a:pt x="0" y="0"/>
                    <a:pt x="0" y="0"/>
                  </a:cubicBezTo>
                </a:path>
              </a:pathLst>
            </a:custGeom>
            <a:noFill/>
            <a:ln w="9525">
              <a:solidFill>
                <a:schemeClr val="tx2"/>
              </a:solidFill>
              <a:prstDash val="solid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4385643" y="3234267"/>
              <a:ext cx="1024557" cy="719666"/>
            </a:xfrm>
            <a:custGeom>
              <a:avLst/>
              <a:gdLst>
                <a:gd name="connsiteX0" fmla="*/ 90 w 1024557"/>
                <a:gd name="connsiteY0" fmla="*/ 719666 h 719666"/>
                <a:gd name="connsiteX1" fmla="*/ 169424 w 1024557"/>
                <a:gd name="connsiteY1" fmla="*/ 228600 h 719666"/>
                <a:gd name="connsiteX2" fmla="*/ 1024557 w 1024557"/>
                <a:gd name="connsiteY2" fmla="*/ 0 h 7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4557" h="719666">
                  <a:moveTo>
                    <a:pt x="90" y="719666"/>
                  </a:moveTo>
                  <a:cubicBezTo>
                    <a:pt x="-615" y="534105"/>
                    <a:pt x="-1320" y="348544"/>
                    <a:pt x="169424" y="228600"/>
                  </a:cubicBezTo>
                  <a:cubicBezTo>
                    <a:pt x="340168" y="108656"/>
                    <a:pt x="1024557" y="0"/>
                    <a:pt x="1024557" y="0"/>
                  </a:cubicBezTo>
                </a:path>
              </a:pathLst>
            </a:custGeom>
            <a:noFill/>
            <a:ln w="9525">
              <a:solidFill>
                <a:schemeClr val="tx2"/>
              </a:solidFill>
              <a:prstDash val="solid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183467" y="2971800"/>
              <a:ext cx="2209800" cy="135515"/>
            </a:xfrm>
            <a:custGeom>
              <a:avLst/>
              <a:gdLst>
                <a:gd name="connsiteX0" fmla="*/ 2209800 w 2209800"/>
                <a:gd name="connsiteY0" fmla="*/ 0 h 135515"/>
                <a:gd name="connsiteX1" fmla="*/ 1092200 w 2209800"/>
                <a:gd name="connsiteY1" fmla="*/ 135467 h 135515"/>
                <a:gd name="connsiteX2" fmla="*/ 0 w 2209800"/>
                <a:gd name="connsiteY2" fmla="*/ 16933 h 13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0" h="135515">
                  <a:moveTo>
                    <a:pt x="2209800" y="0"/>
                  </a:moveTo>
                  <a:cubicBezTo>
                    <a:pt x="1835150" y="66322"/>
                    <a:pt x="1460500" y="132645"/>
                    <a:pt x="1092200" y="135467"/>
                  </a:cubicBezTo>
                  <a:cubicBezTo>
                    <a:pt x="723900" y="138289"/>
                    <a:pt x="0" y="16933"/>
                    <a:pt x="0" y="16933"/>
                  </a:cubicBezTo>
                </a:path>
              </a:pathLst>
            </a:custGeom>
            <a:noFill/>
            <a:ln w="9525">
              <a:solidFill>
                <a:schemeClr val="tx2"/>
              </a:solidFill>
              <a:prstDash val="solid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36475" y="3460938"/>
              <a:ext cx="687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Helvetica"/>
                  <a:cs typeface="Helvetica"/>
                </a:rPr>
                <a:t>r</a:t>
              </a:r>
              <a:r>
                <a:rPr lang="en-US" sz="1000" dirty="0" smtClean="0">
                  <a:solidFill>
                    <a:schemeClr val="tx2"/>
                  </a:solidFill>
                  <a:latin typeface="Helvetica"/>
                  <a:cs typeface="Helvetica"/>
                </a:rPr>
                <a:t>ead news</a:t>
              </a:r>
              <a:endParaRPr lang="en-US" sz="1000" dirty="0">
                <a:solidFill>
                  <a:schemeClr val="tx2"/>
                </a:solidFill>
                <a:latin typeface="Helvetica"/>
                <a:cs typeface="Helvetic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0" y="3429000"/>
              <a:ext cx="687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Helvetica"/>
                  <a:cs typeface="Helvetica"/>
                </a:rPr>
                <a:t>r</a:t>
              </a:r>
              <a:r>
                <a:rPr lang="en-US" sz="1000" dirty="0" smtClean="0">
                  <a:solidFill>
                    <a:schemeClr val="tx2"/>
                  </a:solidFill>
                  <a:latin typeface="Helvetica"/>
                  <a:cs typeface="Helvetica"/>
                </a:rPr>
                <a:t>ead news</a:t>
              </a:r>
              <a:endParaRPr lang="en-US" sz="1000" dirty="0">
                <a:solidFill>
                  <a:schemeClr val="tx2"/>
                </a:solidFill>
                <a:latin typeface="Helvetica"/>
                <a:cs typeface="Helvetic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2678723"/>
              <a:ext cx="15841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tx2"/>
                  </a:solidFill>
                  <a:latin typeface="Helvetica"/>
                  <a:cs typeface="Helvetica"/>
                </a:rPr>
                <a:t>s</a:t>
              </a:r>
              <a:r>
                <a:rPr lang="en-US" sz="1000" smtClean="0">
                  <a:solidFill>
                    <a:schemeClr val="tx2"/>
                  </a:solidFill>
                  <a:latin typeface="Helvetica"/>
                  <a:cs typeface="Helvetica"/>
                </a:rPr>
                <a:t>hare verifiable claims</a:t>
              </a:r>
              <a:endParaRPr lang="en-US" sz="1000" dirty="0">
                <a:solidFill>
                  <a:schemeClr val="tx2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31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91680" y="2471731"/>
            <a:ext cx="5184576" cy="1305580"/>
            <a:chOff x="1691680" y="2471731"/>
            <a:chExt cx="5184576" cy="1305580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7720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Echo()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51188" y="2471731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01256" y="3500312"/>
              <a:ext cx="2291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 (optional)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99260" y="2708920"/>
              <a:ext cx="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451264" y="3258890"/>
              <a:ext cx="0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666280" y="350735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/>
                <a:cs typeface="Helvetica"/>
              </a:rPr>
              <a:t>s</a:t>
            </a:r>
            <a:r>
              <a:rPr lang="en-US" sz="1200" dirty="0" smtClean="0">
                <a:latin typeface="Helvetica"/>
                <a:cs typeface="Helvetica"/>
              </a:rPr>
              <a:t>pecification rule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39752" y="3789040"/>
            <a:ext cx="216024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triangl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67310" y="4005064"/>
            <a:ext cx="3744416" cy="261610"/>
          </a:xfrm>
          <a:prstGeom prst="rect">
            <a:avLst/>
          </a:prstGeom>
          <a:noFill/>
          <a:ln w="6350"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nsolas"/>
                <a:cs typeface="Consolas"/>
              </a:rPr>
              <a:t>output(</a:t>
            </a:r>
            <a:r>
              <a:rPr lang="en-US" sz="1100" dirty="0" smtClean="0">
                <a:latin typeface="Consolas"/>
                <a:cs typeface="Consolas"/>
              </a:rPr>
              <a:t>e(Echo), p(), X) </a:t>
            </a:r>
            <a:r>
              <a:rPr lang="en-US" sz="1100" dirty="0">
                <a:latin typeface="Consolas"/>
                <a:cs typeface="Consolas"/>
              </a:rPr>
              <a:t>:- input(</a:t>
            </a:r>
            <a:r>
              <a:rPr lang="en-US" sz="1100" dirty="0" smtClean="0">
                <a:latin typeface="Consolas"/>
                <a:cs typeface="Consolas"/>
              </a:rPr>
              <a:t>e(Echo)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 smtClean="0">
                <a:latin typeface="Consolas"/>
                <a:cs typeface="Consolas"/>
              </a:rPr>
              <a:t>X).</a:t>
            </a:r>
            <a:endParaRPr lang="en-US" sz="1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801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1680" y="2420888"/>
            <a:ext cx="5184576" cy="1872208"/>
            <a:chOff x="1691680" y="2420888"/>
            <a:chExt cx="5184576" cy="1872208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7720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Echo()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7784" y="242088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660" y="2420888"/>
              <a:ext cx="1787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635896" y="2708920"/>
              <a:ext cx="36004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449192" y="2708920"/>
              <a:ext cx="266824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63888" y="40160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/>
                  <a:cs typeface="Helvetica"/>
                </a:rPr>
                <a:t>s</a:t>
              </a:r>
              <a:r>
                <a:rPr lang="en-US" sz="1200" dirty="0" smtClean="0">
                  <a:latin typeface="Helvetica"/>
                  <a:cs typeface="Helvetica"/>
                </a:rPr>
                <a:t>pecification rule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7" name="Straight Arrow Connector 16"/>
            <p:cNvCxnSpPr>
              <a:stCxn id="16" idx="0"/>
              <a:endCxn id="18" idx="2"/>
            </p:cNvCxnSpPr>
            <p:nvPr/>
          </p:nvCxnSpPr>
          <p:spPr>
            <a:xfrm flipV="1">
              <a:off x="4247964" y="3773651"/>
              <a:ext cx="0" cy="2424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12351" y="3512041"/>
              <a:ext cx="3671226" cy="261610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/>
                  <a:cs typeface="Consolas"/>
                </a:rPr>
                <a:t>output(</a:t>
              </a:r>
              <a:r>
                <a:rPr lang="en-US" sz="1100" dirty="0" smtClean="0">
                  <a:latin typeface="Consolas"/>
                  <a:cs typeface="Consolas"/>
                </a:rPr>
                <a:t>e(Echo), p(), X) </a:t>
              </a:r>
              <a:r>
                <a:rPr lang="en-US" sz="1100" dirty="0">
                  <a:latin typeface="Consolas"/>
                  <a:cs typeface="Consolas"/>
                </a:rPr>
                <a:t>:- input(</a:t>
              </a:r>
              <a:r>
                <a:rPr lang="en-US" sz="1100" dirty="0" smtClean="0">
                  <a:latin typeface="Consolas"/>
                  <a:cs typeface="Consolas"/>
                </a:rPr>
                <a:t>e(Echo)</a:t>
              </a:r>
              <a:r>
                <a:rPr lang="en-US" sz="1100" dirty="0">
                  <a:latin typeface="Consolas"/>
                  <a:cs typeface="Consolas"/>
                </a:rPr>
                <a:t>, </a:t>
              </a:r>
              <a:r>
                <a:rPr lang="en-US" sz="1100" dirty="0" smtClean="0">
                  <a:latin typeface="Consolas"/>
                  <a:cs typeface="Consolas"/>
                </a:rPr>
                <a:t>X).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17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1680" y="2420888"/>
            <a:ext cx="5184576" cy="1872208"/>
            <a:chOff x="1691680" y="2420888"/>
            <a:chExt cx="5184576" cy="1872208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7720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Echo()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7784" y="242088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660" y="2420888"/>
              <a:ext cx="1787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635896" y="2708920"/>
              <a:ext cx="36004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449192" y="2708920"/>
              <a:ext cx="266824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63888" y="4016097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"/>
                  <a:cs typeface="Helvetica"/>
                </a:rPr>
                <a:t>s</a:t>
              </a:r>
              <a:r>
                <a:rPr lang="en-US" sz="1200" dirty="0" smtClean="0">
                  <a:latin typeface="Helvetica"/>
                  <a:cs typeface="Helvetica"/>
                </a:rPr>
                <a:t>pecification rule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7" name="Straight Arrow Connector 16"/>
            <p:cNvCxnSpPr>
              <a:stCxn id="16" idx="0"/>
              <a:endCxn id="18" idx="2"/>
            </p:cNvCxnSpPr>
            <p:nvPr/>
          </p:nvCxnSpPr>
          <p:spPr>
            <a:xfrm flipV="1">
              <a:off x="4247964" y="3804429"/>
              <a:ext cx="0" cy="21166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22585" y="3512041"/>
              <a:ext cx="4850758" cy="292388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Consolas"/>
                  <a:cs typeface="Consolas"/>
                </a:rPr>
                <a:t>output(</a:t>
              </a:r>
              <a:r>
                <a:rPr lang="en-US" sz="1300" dirty="0" smtClean="0">
                  <a:latin typeface="Consolas"/>
                  <a:cs typeface="Consolas"/>
                </a:rPr>
                <a:t>e(Echo), p(), X) </a:t>
              </a:r>
              <a:r>
                <a:rPr lang="en-US" sz="1300" dirty="0">
                  <a:latin typeface="Consolas"/>
                  <a:cs typeface="Consolas"/>
                </a:rPr>
                <a:t>:- input(</a:t>
              </a:r>
              <a:r>
                <a:rPr lang="en-US" sz="1300" dirty="0" smtClean="0">
                  <a:latin typeface="Consolas"/>
                  <a:cs typeface="Consolas"/>
                </a:rPr>
                <a:t>e(Echo)</a:t>
              </a:r>
              <a:r>
                <a:rPr lang="en-US" sz="1300" dirty="0">
                  <a:latin typeface="Consolas"/>
                  <a:cs typeface="Consolas"/>
                </a:rPr>
                <a:t>, </a:t>
              </a:r>
              <a:r>
                <a:rPr lang="en-US" sz="1300" dirty="0" smtClean="0">
                  <a:latin typeface="Consolas"/>
                  <a:cs typeface="Consolas"/>
                </a:rPr>
                <a:t>X).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51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91680" y="2420888"/>
            <a:ext cx="5184576" cy="1811233"/>
            <a:chOff x="1691680" y="2420888"/>
            <a:chExt cx="5184576" cy="1811233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4187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Encoder(</a:t>
              </a:r>
              <a:r>
                <a:rPr lang="en-US" sz="1400" dirty="0" err="1" smtClean="0">
                  <a:latin typeface="Helvetica"/>
                  <a:cs typeface="Helvetica"/>
                </a:rPr>
                <a:t>png</a:t>
              </a:r>
              <a:r>
                <a:rPr lang="en-US" sz="1400" dirty="0" smtClean="0">
                  <a:latin typeface="Helvetica"/>
                  <a:cs typeface="Helvetica"/>
                </a:rPr>
                <a:t>, jpg)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7784" y="242088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660" y="2420888"/>
              <a:ext cx="1787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635896" y="2708920"/>
              <a:ext cx="36004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572000" y="2708920"/>
              <a:ext cx="288032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691680" y="350100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s</a:t>
              </a:r>
              <a:r>
                <a:rPr lang="en-US" sz="1200" dirty="0" smtClean="0">
                  <a:latin typeface="Helvetica"/>
                  <a:cs typeface="Helvetica"/>
                </a:rPr>
                <a:t>pecification rule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22585" y="3955122"/>
              <a:ext cx="4850758" cy="276999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out(e(encoder), d(jpg(X)) </a:t>
              </a:r>
              <a:r>
                <a:rPr lang="en-US" sz="1200" dirty="0">
                  <a:latin typeface="Consolas"/>
                  <a:cs typeface="Consolas"/>
                </a:rPr>
                <a:t>:- </a:t>
              </a:r>
              <a:r>
                <a:rPr lang="en-US" sz="1200" dirty="0" smtClean="0">
                  <a:latin typeface="Consolas"/>
                  <a:cs typeface="Consolas"/>
                </a:rPr>
                <a:t>in(e(encoder), d(</a:t>
              </a:r>
              <a:r>
                <a:rPr lang="en-US" sz="1200" dirty="0" err="1" smtClean="0">
                  <a:latin typeface="Consolas"/>
                  <a:cs typeface="Consolas"/>
                </a:rPr>
                <a:t>png</a:t>
              </a:r>
              <a:r>
                <a:rPr lang="en-US" sz="1200" dirty="0" smtClean="0">
                  <a:latin typeface="Consolas"/>
                  <a:cs typeface="Consolas"/>
                </a:rPr>
                <a:t>(X)).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4170827" y="3284984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1772" y="361799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error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250100" y="3429000"/>
              <a:ext cx="2136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339752" y="3789040"/>
              <a:ext cx="216024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43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91680" y="2420888"/>
            <a:ext cx="5184576" cy="1811233"/>
            <a:chOff x="1691680" y="2420888"/>
            <a:chExt cx="5184576" cy="1811233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4187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Encoder(</a:t>
              </a:r>
              <a:r>
                <a:rPr lang="en-US" sz="1400" dirty="0" err="1" smtClean="0">
                  <a:latin typeface="Helvetica"/>
                  <a:cs typeface="Helvetica"/>
                </a:rPr>
                <a:t>png</a:t>
              </a:r>
              <a:r>
                <a:rPr lang="en-US" sz="1400" dirty="0" smtClean="0">
                  <a:latin typeface="Helvetica"/>
                  <a:cs typeface="Helvetica"/>
                </a:rPr>
                <a:t>, jpg)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7784" y="242088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660" y="2420888"/>
              <a:ext cx="1787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635896" y="2708920"/>
              <a:ext cx="36004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572000" y="2708920"/>
              <a:ext cx="288032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691680" y="350100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element rule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22585" y="3955122"/>
              <a:ext cx="4850758" cy="276999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out(e(encoder), d(jpg(X)) </a:t>
              </a:r>
              <a:r>
                <a:rPr lang="en-US" sz="1200" dirty="0">
                  <a:latin typeface="Consolas"/>
                  <a:cs typeface="Consolas"/>
                </a:rPr>
                <a:t>:- </a:t>
              </a:r>
              <a:r>
                <a:rPr lang="en-US" sz="1200" dirty="0" smtClean="0">
                  <a:latin typeface="Consolas"/>
                  <a:cs typeface="Consolas"/>
                </a:rPr>
                <a:t>in(e(encoder), d(</a:t>
              </a:r>
              <a:r>
                <a:rPr lang="en-US" sz="1200" dirty="0" err="1" smtClean="0">
                  <a:latin typeface="Consolas"/>
                  <a:cs typeface="Consolas"/>
                </a:rPr>
                <a:t>png</a:t>
              </a:r>
              <a:r>
                <a:rPr lang="en-US" sz="1200" dirty="0" smtClean="0">
                  <a:latin typeface="Consolas"/>
                  <a:cs typeface="Consolas"/>
                </a:rPr>
                <a:t>(X)).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4170827" y="3284984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1772" y="361799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error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250100" y="3429000"/>
              <a:ext cx="2136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339752" y="3789040"/>
              <a:ext cx="216024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0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91680" y="2420888"/>
            <a:ext cx="5184576" cy="1826622"/>
            <a:chOff x="1691680" y="2420888"/>
            <a:chExt cx="5184576" cy="1826622"/>
          </a:xfrm>
        </p:grpSpPr>
        <p:sp>
          <p:nvSpPr>
            <p:cNvPr id="4" name="Rectangle 3"/>
            <p:cNvSpPr/>
            <p:nvPr/>
          </p:nvSpPr>
          <p:spPr>
            <a:xfrm>
              <a:off x="3131840" y="285293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31840" y="294187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Encoder(</a:t>
              </a:r>
              <a:r>
                <a:rPr lang="en-US" sz="1400" dirty="0" err="1" smtClean="0">
                  <a:latin typeface="Helvetica"/>
                  <a:cs typeface="Helvetica"/>
                </a:rPr>
                <a:t>png</a:t>
              </a:r>
              <a:r>
                <a:rPr lang="en-US" sz="1400" dirty="0" smtClean="0">
                  <a:latin typeface="Helvetica"/>
                  <a:cs typeface="Helvetica"/>
                </a:rPr>
                <a:t>, jpg)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0072" y="299695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3059832" y="306896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80" y="2971507"/>
              <a:ext cx="112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input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96136" y="297297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Helvetica"/>
                  <a:cs typeface="Helvetica"/>
                </a:rPr>
                <a:t>o</a:t>
              </a:r>
              <a:r>
                <a:rPr lang="en-US" sz="1200" dirty="0" smtClean="0">
                  <a:latin typeface="Helvetica"/>
                  <a:cs typeface="Helvetica"/>
                </a:rPr>
                <a:t>utput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83768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436096" y="3140968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7784" y="242088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element class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660" y="2420888"/>
              <a:ext cx="1787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parameter strings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635896" y="2708920"/>
              <a:ext cx="360040" cy="2990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572000" y="2708920"/>
              <a:ext cx="288032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691680" y="3501008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element rule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91680" y="3955122"/>
              <a:ext cx="5112568" cy="292388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>
                  <a:latin typeface="Consolas"/>
                  <a:cs typeface="Consolas"/>
                </a:rPr>
                <a:t>out(e(encoder), d(jpg(X)) </a:t>
              </a:r>
              <a:r>
                <a:rPr lang="en-US" sz="1300" dirty="0">
                  <a:latin typeface="Consolas"/>
                  <a:cs typeface="Consolas"/>
                </a:rPr>
                <a:t>:- </a:t>
              </a:r>
              <a:r>
                <a:rPr lang="en-US" sz="1300" dirty="0" smtClean="0">
                  <a:latin typeface="Consolas"/>
                  <a:cs typeface="Consolas"/>
                </a:rPr>
                <a:t>in(e(encoder), d(</a:t>
              </a:r>
              <a:r>
                <a:rPr lang="en-US" sz="1300" dirty="0" err="1" smtClean="0">
                  <a:latin typeface="Consolas"/>
                  <a:cs typeface="Consolas"/>
                </a:rPr>
                <a:t>png</a:t>
              </a:r>
              <a:r>
                <a:rPr lang="en-US" sz="1300" dirty="0" smtClean="0">
                  <a:latin typeface="Consolas"/>
                  <a:cs typeface="Consolas"/>
                </a:rPr>
                <a:t>(X)).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4170827" y="3284984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1772" y="3617994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error port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250100" y="3429000"/>
              <a:ext cx="2136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339752" y="3789040"/>
              <a:ext cx="216024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616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7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1772816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0032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4788024" y="1844824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4" idx="3"/>
            <a:endCxn id="12" idx="3"/>
          </p:cNvCxnSpPr>
          <p:nvPr/>
        </p:nvCxnSpPr>
        <p:spPr>
          <a:xfrm>
            <a:off x="3923928" y="1914337"/>
            <a:ext cx="936104" cy="24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278092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91680" y="290520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2924944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60032" y="278092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290520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4788024" y="2996952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0993" y="3645024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75856" y="376929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MotionDetection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" name="Curved Connector 2"/>
          <p:cNvCxnSpPr>
            <a:stCxn id="17" idx="3"/>
            <a:endCxn id="25" idx="3"/>
          </p:cNvCxnSpPr>
          <p:nvPr/>
        </p:nvCxnSpPr>
        <p:spPr>
          <a:xfrm flipH="1">
            <a:off x="3419872" y="3068960"/>
            <a:ext cx="504056" cy="864096"/>
          </a:xfrm>
          <a:prstGeom prst="curvedConnector5">
            <a:avLst>
              <a:gd name="adj1" fmla="val -45352"/>
              <a:gd name="adj2" fmla="val 54167"/>
              <a:gd name="adj3" fmla="val 145352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2" idx="3"/>
            <a:endCxn id="18" idx="1"/>
          </p:cNvCxnSpPr>
          <p:nvPr/>
        </p:nvCxnSpPr>
        <p:spPr>
          <a:xfrm flipH="1" flipV="1">
            <a:off x="4860032" y="3066465"/>
            <a:ext cx="502935" cy="864096"/>
          </a:xfrm>
          <a:prstGeom prst="curvedConnector5">
            <a:avLst>
              <a:gd name="adj1" fmla="val -45453"/>
              <a:gd name="adj2" fmla="val 50000"/>
              <a:gd name="adj3" fmla="val 145453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220072" y="378904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3347864" y="386104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9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3326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4569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47667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0032" y="3326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4569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4788024" y="54868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4" idx="3"/>
            <a:endCxn id="12" idx="3"/>
          </p:cNvCxnSpPr>
          <p:nvPr/>
        </p:nvCxnSpPr>
        <p:spPr>
          <a:xfrm>
            <a:off x="3923928" y="618193"/>
            <a:ext cx="936104" cy="24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91680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2737892" y="198884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60032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5836394" y="206084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7343" y="2492896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75856" y="261716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MotionDetection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" name="Curved Connector 2"/>
          <p:cNvCxnSpPr>
            <a:stCxn id="13" idx="2"/>
            <a:endCxn id="25" idx="3"/>
          </p:cNvCxnSpPr>
          <p:nvPr/>
        </p:nvCxnSpPr>
        <p:spPr>
          <a:xfrm rot="16200000" flipH="1">
            <a:off x="2826486" y="2181191"/>
            <a:ext cx="581055" cy="618418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2" idx="3"/>
            <a:endCxn id="18" idx="2"/>
          </p:cNvCxnSpPr>
          <p:nvPr/>
        </p:nvCxnSpPr>
        <p:spPr>
          <a:xfrm flipV="1">
            <a:off x="5369317" y="2199873"/>
            <a:ext cx="606839" cy="578560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226422" y="263691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3354214" y="270892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86166" y="971436"/>
            <a:ext cx="163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Application 1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5096" y="3212976"/>
            <a:ext cx="163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Application 2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91680" y="38517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91680" y="39760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2737892" y="4211796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60032" y="38517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60032" y="39760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5836394" y="4283804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7343" y="4715852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75856" y="4840124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MotionDetection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0" idx="2"/>
            <a:endCxn id="41" idx="3"/>
          </p:cNvCxnSpPr>
          <p:nvPr/>
        </p:nvCxnSpPr>
        <p:spPr>
          <a:xfrm rot="16200000" flipH="1">
            <a:off x="2826486" y="4404147"/>
            <a:ext cx="581055" cy="618418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2"/>
          </p:cNvCxnSpPr>
          <p:nvPr/>
        </p:nvCxnSpPr>
        <p:spPr>
          <a:xfrm flipV="1">
            <a:off x="5369317" y="4422829"/>
            <a:ext cx="606839" cy="578560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226422" y="485986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4214" y="493187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85096" y="5867980"/>
            <a:ext cx="163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Application 3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47664" y="188640"/>
            <a:ext cx="5688632" cy="1224136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47664" y="1484784"/>
            <a:ext cx="5688632" cy="216024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47664" y="3717032"/>
            <a:ext cx="5688632" cy="2592288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91680" y="5594231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40193" y="5718503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Setting(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3304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40193" y="260648"/>
            <a:ext cx="5696103" cy="6120680"/>
            <a:chOff x="1540193" y="260648"/>
            <a:chExt cx="5696103" cy="6120680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1680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691680" y="170080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91680" y="182508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737892" y="2060848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032" y="170080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60032" y="182508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5836394" y="213285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7343" y="256490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856" y="268917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" name="Curved Connector 2"/>
            <p:cNvCxnSpPr>
              <a:stCxn id="13" idx="2"/>
              <a:endCxn id="25" idx="3"/>
            </p:cNvCxnSpPr>
            <p:nvPr/>
          </p:nvCxnSpPr>
          <p:spPr>
            <a:xfrm rot="16200000" flipH="1">
              <a:off x="2826486" y="2253199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7"/>
            <p:cNvCxnSpPr>
              <a:stCxn id="22" idx="3"/>
              <a:endCxn id="18" idx="2"/>
            </p:cNvCxnSpPr>
            <p:nvPr/>
          </p:nvCxnSpPr>
          <p:spPr>
            <a:xfrm flipV="1">
              <a:off x="5369317" y="2271881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26422" y="270892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3354214" y="278092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53190" y="1074222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1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52120" y="3315762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2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91680" y="39237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91680" y="40480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737892" y="4283804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39237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40480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836394" y="4355812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3" y="4787860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5856" y="491213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826486" y="4476155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369317" y="4494837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226422" y="4931876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4214" y="5003884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52120" y="5970766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3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47664" y="260648"/>
              <a:ext cx="5688632" cy="1224136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47664" y="1556792"/>
              <a:ext cx="5688632" cy="2160240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47664" y="3789040"/>
              <a:ext cx="5688632" cy="2592288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1680" y="5666239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40193" y="5790511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Setting(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254295" y="5212266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9912" y="5805264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Curved Connector 49"/>
            <p:cNvCxnSpPr>
              <a:stCxn id="49" idx="3"/>
              <a:endCxn id="36" idx="2"/>
            </p:cNvCxnSpPr>
            <p:nvPr/>
          </p:nvCxnSpPr>
          <p:spPr>
            <a:xfrm flipV="1">
              <a:off x="3923928" y="5358933"/>
              <a:ext cx="474402" cy="59034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03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59832" y="908720"/>
            <a:ext cx="3816424" cy="2808312"/>
            <a:chOff x="3059832" y="908720"/>
            <a:chExt cx="3816424" cy="2808312"/>
          </a:xfrm>
        </p:grpSpPr>
        <p:sp>
          <p:nvSpPr>
            <p:cNvPr id="4" name="Rectangle 3"/>
            <p:cNvSpPr/>
            <p:nvPr/>
          </p:nvSpPr>
          <p:spPr>
            <a:xfrm>
              <a:off x="3059832" y="908720"/>
              <a:ext cx="3816424" cy="2808312"/>
            </a:xfrm>
            <a:prstGeom prst="rect">
              <a:avLst/>
            </a:prstGeom>
            <a:noFill/>
            <a:ln w="952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9952" y="2123564"/>
              <a:ext cx="1656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Helvetica"/>
                  <a:cs typeface="Helvetica"/>
                </a:rPr>
                <a:t>Placeholder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98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404664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52893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54868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0032" y="404664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52893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4788024" y="62068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4" idx="3"/>
            <a:endCxn id="12" idx="3"/>
          </p:cNvCxnSpPr>
          <p:nvPr/>
        </p:nvCxnSpPr>
        <p:spPr>
          <a:xfrm>
            <a:off x="3923928" y="690201"/>
            <a:ext cx="936104" cy="24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91680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91680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2737892" y="198884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60032" y="162880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175307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5836394" y="206084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7343" y="2492896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75856" y="261716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MotionDetector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" name="Curved Connector 2"/>
          <p:cNvCxnSpPr>
            <a:stCxn id="13" idx="2"/>
            <a:endCxn id="25" idx="3"/>
          </p:cNvCxnSpPr>
          <p:nvPr/>
        </p:nvCxnSpPr>
        <p:spPr>
          <a:xfrm rot="16200000" flipH="1">
            <a:off x="2826486" y="2181191"/>
            <a:ext cx="581055" cy="618418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2" idx="3"/>
            <a:endCxn id="18" idx="2"/>
          </p:cNvCxnSpPr>
          <p:nvPr/>
        </p:nvCxnSpPr>
        <p:spPr>
          <a:xfrm flipV="1">
            <a:off x="5369317" y="2199873"/>
            <a:ext cx="606839" cy="578560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226422" y="263691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3354214" y="270892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653190" y="1074222"/>
            <a:ext cx="147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Application 1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52120" y="3243754"/>
            <a:ext cx="147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Application 2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91680" y="377974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91680" y="390402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2737892" y="413978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60032" y="377974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60032" y="390402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5836394" y="421179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7343" y="4643844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75856" y="476811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MotionDetector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0" idx="2"/>
            <a:endCxn id="41" idx="3"/>
          </p:cNvCxnSpPr>
          <p:nvPr/>
        </p:nvCxnSpPr>
        <p:spPr>
          <a:xfrm rot="16200000" flipH="1">
            <a:off x="2826486" y="4332139"/>
            <a:ext cx="581055" cy="618418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2"/>
          </p:cNvCxnSpPr>
          <p:nvPr/>
        </p:nvCxnSpPr>
        <p:spPr>
          <a:xfrm flipV="1">
            <a:off x="5369317" y="4350821"/>
            <a:ext cx="606839" cy="578560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226422" y="478786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4214" y="485986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652120" y="5826750"/>
            <a:ext cx="147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/>
                <a:cs typeface="Helvetica"/>
              </a:rPr>
              <a:t>Application 3</a:t>
            </a:r>
            <a:endParaRPr lang="en-US" sz="1600" b="1" dirty="0">
              <a:latin typeface="Helvetica"/>
              <a:cs typeface="Helvetic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47664" y="260648"/>
            <a:ext cx="5688632" cy="1224136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47664" y="1484784"/>
            <a:ext cx="5688632" cy="216024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47664" y="3645024"/>
            <a:ext cx="5688632" cy="2592288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91680" y="5522223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40193" y="5646495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Setting(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48" name="Isosceles Triangle 47"/>
          <p:cNvSpPr/>
          <p:nvPr/>
        </p:nvSpPr>
        <p:spPr>
          <a:xfrm>
            <a:off x="4254295" y="5068250"/>
            <a:ext cx="288032" cy="144016"/>
          </a:xfrm>
          <a:prstGeom prst="triangle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79912" y="5661248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Curved Connector 49"/>
          <p:cNvCxnSpPr>
            <a:stCxn id="49" idx="3"/>
            <a:endCxn id="36" idx="2"/>
          </p:cNvCxnSpPr>
          <p:nvPr/>
        </p:nvCxnSpPr>
        <p:spPr>
          <a:xfrm flipV="1">
            <a:off x="3923928" y="5214917"/>
            <a:ext cx="474402" cy="590347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05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40193" y="260648"/>
            <a:ext cx="5696103" cy="5976664"/>
            <a:chOff x="1540193" y="260648"/>
            <a:chExt cx="5696103" cy="5976664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1680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691680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91680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737892" y="198884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032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60032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5836394" y="206084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7343" y="2492896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856" y="261716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" name="Curved Connector 2"/>
            <p:cNvCxnSpPr>
              <a:stCxn id="13" idx="2"/>
              <a:endCxn id="25" idx="3"/>
            </p:cNvCxnSpPr>
            <p:nvPr/>
          </p:nvCxnSpPr>
          <p:spPr>
            <a:xfrm rot="16200000" flipH="1">
              <a:off x="2826486" y="2181191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7"/>
            <p:cNvCxnSpPr>
              <a:stCxn id="22" idx="3"/>
              <a:endCxn id="18" idx="2"/>
            </p:cNvCxnSpPr>
            <p:nvPr/>
          </p:nvCxnSpPr>
          <p:spPr>
            <a:xfrm flipV="1">
              <a:off x="5369317" y="2199873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26422" y="26369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3354214" y="270892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53190" y="1074222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1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52120" y="3243754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2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91680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91680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737892" y="4139788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836394" y="421179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3" y="464384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5856" y="476811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826486" y="4332139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369317" y="4350821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226422" y="478786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4214" y="485986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52120" y="5826750"/>
              <a:ext cx="1472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Helvetica"/>
                  <a:cs typeface="Helvetica"/>
                </a:rPr>
                <a:t>Application 3</a:t>
              </a:r>
              <a:endParaRPr lang="en-US" sz="1600" b="1" dirty="0">
                <a:latin typeface="Helvetica"/>
                <a:cs typeface="Helvetica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47664" y="260648"/>
              <a:ext cx="5688632" cy="1224136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47664" y="1484784"/>
              <a:ext cx="5688632" cy="2160240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47664" y="3645024"/>
              <a:ext cx="5688632" cy="2592288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1680" y="5522223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40193" y="5646495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Setting(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254295" y="5068250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9912" y="5661248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Curved Connector 49"/>
            <p:cNvCxnSpPr>
              <a:stCxn id="49" idx="3"/>
              <a:endCxn id="36" idx="2"/>
            </p:cNvCxnSpPr>
            <p:nvPr/>
          </p:nvCxnSpPr>
          <p:spPr>
            <a:xfrm flipV="1">
              <a:off x="3923928" y="5214917"/>
              <a:ext cx="474402" cy="59034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68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91680" y="404664"/>
            <a:ext cx="5400600" cy="571073"/>
            <a:chOff x="1691680" y="404664"/>
            <a:chExt cx="5400600" cy="571073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1680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691680" y="1628800"/>
            <a:ext cx="5400600" cy="1435169"/>
            <a:chOff x="1691680" y="1628800"/>
            <a:chExt cx="5400600" cy="1435169"/>
          </a:xfrm>
        </p:grpSpPr>
        <p:sp>
          <p:nvSpPr>
            <p:cNvPr id="13" name="Rectangle 12"/>
            <p:cNvSpPr/>
            <p:nvPr/>
          </p:nvSpPr>
          <p:spPr>
            <a:xfrm>
              <a:off x="1691680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91680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737892" y="198884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032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60032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5836394" y="206084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7343" y="2492896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856" y="261716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" name="Curved Connector 2"/>
            <p:cNvCxnSpPr>
              <a:stCxn id="13" idx="2"/>
              <a:endCxn id="25" idx="3"/>
            </p:cNvCxnSpPr>
            <p:nvPr/>
          </p:nvCxnSpPr>
          <p:spPr>
            <a:xfrm rot="16200000" flipH="1">
              <a:off x="2826486" y="2181191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7"/>
            <p:cNvCxnSpPr>
              <a:stCxn id="22" idx="3"/>
              <a:endCxn id="18" idx="2"/>
            </p:cNvCxnSpPr>
            <p:nvPr/>
          </p:nvCxnSpPr>
          <p:spPr>
            <a:xfrm flipV="1">
              <a:off x="5369317" y="2199873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26422" y="26369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3354214" y="270892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40193" y="3779748"/>
            <a:ext cx="5552087" cy="2380565"/>
            <a:chOff x="1540193" y="3779748"/>
            <a:chExt cx="5552087" cy="2380565"/>
          </a:xfrm>
        </p:grpSpPr>
        <p:sp>
          <p:nvSpPr>
            <p:cNvPr id="30" name="Rectangle 29"/>
            <p:cNvSpPr/>
            <p:nvPr/>
          </p:nvSpPr>
          <p:spPr>
            <a:xfrm>
              <a:off x="1691680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91680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737892" y="4139788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836394" y="421179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3" y="464384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5856" y="476811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826486" y="4332139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369317" y="4350821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226422" y="478786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4214" y="485986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1680" y="5522223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40193" y="5646495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Setting(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254295" y="5068250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9912" y="5661248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Curved Connector 49"/>
            <p:cNvCxnSpPr>
              <a:stCxn id="49" idx="3"/>
              <a:endCxn id="36" idx="2"/>
            </p:cNvCxnSpPr>
            <p:nvPr/>
          </p:nvCxnSpPr>
          <p:spPr>
            <a:xfrm flipV="1">
              <a:off x="3923928" y="5214917"/>
              <a:ext cx="474402" cy="59034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4860032" y="558924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08545" y="571351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Logger(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5834277" y="558924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urved Connector 53"/>
            <p:cNvCxnSpPr>
              <a:stCxn id="40" idx="3"/>
              <a:endCxn id="51" idx="0"/>
            </p:cNvCxnSpPr>
            <p:nvPr/>
          </p:nvCxnSpPr>
          <p:spPr>
            <a:xfrm>
              <a:off x="5370438" y="4931876"/>
              <a:ext cx="605718" cy="657364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86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91680" y="404664"/>
            <a:ext cx="5400600" cy="571073"/>
            <a:chOff x="1691680" y="404664"/>
            <a:chExt cx="5400600" cy="571073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1680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691680" y="1628800"/>
            <a:ext cx="5400600" cy="1435169"/>
            <a:chOff x="1691680" y="1628800"/>
            <a:chExt cx="5400600" cy="1435169"/>
          </a:xfrm>
        </p:grpSpPr>
        <p:sp>
          <p:nvSpPr>
            <p:cNvPr id="13" name="Rectangle 12"/>
            <p:cNvSpPr/>
            <p:nvPr/>
          </p:nvSpPr>
          <p:spPr>
            <a:xfrm>
              <a:off x="1691680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91680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737892" y="198884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032" y="16288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60032" y="175307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5836394" y="206084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7343" y="2492896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856" y="261716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" name="Curved Connector 2"/>
            <p:cNvCxnSpPr>
              <a:stCxn id="13" idx="2"/>
              <a:endCxn id="25" idx="3"/>
            </p:cNvCxnSpPr>
            <p:nvPr/>
          </p:nvCxnSpPr>
          <p:spPr>
            <a:xfrm rot="16200000" flipH="1">
              <a:off x="2826486" y="2181191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7"/>
            <p:cNvCxnSpPr>
              <a:stCxn id="22" idx="3"/>
              <a:endCxn id="18" idx="2"/>
            </p:cNvCxnSpPr>
            <p:nvPr/>
          </p:nvCxnSpPr>
          <p:spPr>
            <a:xfrm flipV="1">
              <a:off x="5369317" y="2199873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26422" y="26369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3354214" y="270892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40193" y="3779748"/>
            <a:ext cx="5552087" cy="2380565"/>
            <a:chOff x="1540193" y="3779748"/>
            <a:chExt cx="5552087" cy="2380565"/>
          </a:xfrm>
        </p:grpSpPr>
        <p:sp>
          <p:nvSpPr>
            <p:cNvPr id="30" name="Rectangle 29"/>
            <p:cNvSpPr/>
            <p:nvPr/>
          </p:nvSpPr>
          <p:spPr>
            <a:xfrm>
              <a:off x="1691680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91680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737892" y="4139788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37797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39040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836394" y="421179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3" y="464384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5856" y="476811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826486" y="4332139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369317" y="4350821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226422" y="478786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4214" y="485986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1680" y="5522223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40193" y="5646495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Setting(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254295" y="5068250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9912" y="5661248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Curved Connector 49"/>
            <p:cNvCxnSpPr>
              <a:stCxn id="49" idx="3"/>
              <a:endCxn id="36" idx="2"/>
            </p:cNvCxnSpPr>
            <p:nvPr/>
          </p:nvCxnSpPr>
          <p:spPr>
            <a:xfrm flipV="1">
              <a:off x="3923928" y="5214917"/>
              <a:ext cx="474402" cy="59034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4860032" y="558924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08545" y="571351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Logger(</a:t>
              </a:r>
              <a:r>
                <a:rPr lang="en-US" sz="1400" dirty="0" err="1" smtClean="0">
                  <a:latin typeface="Helvetica"/>
                  <a:cs typeface="Helvetica"/>
                </a:rPr>
                <a:t>OnOff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5834277" y="558924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urved Connector 53"/>
            <p:cNvCxnSpPr>
              <a:stCxn id="40" idx="3"/>
              <a:endCxn id="51" idx="0"/>
            </p:cNvCxnSpPr>
            <p:nvPr/>
          </p:nvCxnSpPr>
          <p:spPr>
            <a:xfrm>
              <a:off x="5370438" y="4931876"/>
              <a:ext cx="605718" cy="657364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5868144" y="508518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[string]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68144" y="4520153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[string]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39752" y="4448145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</a:t>
            </a:r>
            <a:r>
              <a:rPr lang="en-US" sz="1200" dirty="0" err="1" smtClean="0">
                <a:latin typeface="Helvetica"/>
                <a:cs typeface="Helvetica"/>
              </a:rPr>
              <a:t>img</a:t>
            </a:r>
            <a:r>
              <a:rPr lang="en-US" sz="1200" dirty="0" smtClean="0">
                <a:latin typeface="Helvetica"/>
                <a:cs typeface="Helvetica"/>
              </a:rPr>
              <a:t>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23928" y="574428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</a:t>
            </a:r>
            <a:r>
              <a:rPr lang="en-US" sz="1200" dirty="0" err="1" smtClean="0">
                <a:latin typeface="Helvetica"/>
                <a:cs typeface="Helvetica"/>
              </a:rPr>
              <a:t>sreq,sres</a:t>
            </a:r>
            <a:r>
              <a:rPr lang="en-US" sz="1200" dirty="0" smtClean="0">
                <a:latin typeface="Helvetica"/>
                <a:cs typeface="Helvetica"/>
              </a:rPr>
              <a:t>]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9176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56217" y="1134726"/>
            <a:ext cx="5472608" cy="571073"/>
            <a:chOff x="1619672" y="404664"/>
            <a:chExt cx="5472608" cy="571073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FromCamera(room,1sec)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835696" y="3289975"/>
            <a:ext cx="5400600" cy="2328142"/>
            <a:chOff x="1835696" y="3289975"/>
            <a:chExt cx="5400600" cy="2328142"/>
          </a:xfrm>
        </p:grpSpPr>
        <p:sp>
          <p:nvSpPr>
            <p:cNvPr id="56" name="TextBox 55"/>
            <p:cNvSpPr txBox="1"/>
            <p:nvPr/>
          </p:nvSpPr>
          <p:spPr>
            <a:xfrm>
              <a:off x="3556417" y="5196717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Switch()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35696" y="3289975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35696" y="3414247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FromCamera(room,1sec)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881908" y="3650015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04048" y="3289975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4048" y="3414247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80410" y="3722023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71359" y="4154071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19872" y="4278343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MotionDetector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970502" y="3842366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513333" y="3861048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370438" y="4298087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498230" y="4370095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394116" y="4581128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66124" y="4975036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64884" y="504704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/>
            <p:cNvCxnSpPr>
              <a:stCxn id="55" idx="0"/>
              <a:endCxn id="36" idx="2"/>
            </p:cNvCxnSpPr>
            <p:nvPr/>
          </p:nvCxnSpPr>
          <p:spPr>
            <a:xfrm flipV="1">
              <a:off x="4535871" y="4725144"/>
              <a:ext cx="6475" cy="3219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71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56217" y="1134726"/>
            <a:ext cx="5472608" cy="571073"/>
            <a:chOff x="1619672" y="404664"/>
            <a:chExt cx="5472608" cy="571073"/>
          </a:xfrm>
        </p:grpSpPr>
        <p:sp>
          <p:nvSpPr>
            <p:cNvPr id="4" name="Rectangle 3"/>
            <p:cNvSpPr/>
            <p:nvPr/>
          </p:nvSpPr>
          <p:spPr>
            <a:xfrm>
              <a:off x="1691680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1967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FromCamera(room,1sec)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54868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40466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60032" y="52893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4788024" y="620688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4" idx="3"/>
              <a:endCxn id="12" idx="3"/>
            </p:cNvCxnSpPr>
            <p:nvPr/>
          </p:nvCxnSpPr>
          <p:spPr>
            <a:xfrm>
              <a:off x="3923928" y="690201"/>
              <a:ext cx="936104" cy="2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835696" y="3289975"/>
            <a:ext cx="5400600" cy="2328142"/>
            <a:chOff x="1835696" y="3289975"/>
            <a:chExt cx="5400600" cy="2328142"/>
          </a:xfrm>
        </p:grpSpPr>
        <p:sp>
          <p:nvSpPr>
            <p:cNvPr id="56" name="TextBox 55"/>
            <p:cNvSpPr txBox="1"/>
            <p:nvPr/>
          </p:nvSpPr>
          <p:spPr>
            <a:xfrm>
              <a:off x="3556417" y="5196717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Switch()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35696" y="3289975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35696" y="3414247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FromCamera(room,1sec)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881908" y="3650015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04048" y="3289975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4048" y="3414247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80410" y="3722023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71359" y="4154071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19872" y="4278343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MDetector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0" idx="2"/>
              <a:endCxn id="41" idx="3"/>
            </p:cNvCxnSpPr>
            <p:nvPr/>
          </p:nvCxnSpPr>
          <p:spPr>
            <a:xfrm rot="16200000" flipH="1">
              <a:off x="2970502" y="3842366"/>
              <a:ext cx="581055" cy="618418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2"/>
            </p:cNvCxnSpPr>
            <p:nvPr/>
          </p:nvCxnSpPr>
          <p:spPr>
            <a:xfrm flipV="1">
              <a:off x="5513333" y="3861048"/>
              <a:ext cx="606839" cy="578560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370438" y="4298087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498230" y="4370095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394116" y="4581128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66124" y="4975036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64884" y="5047044"/>
              <a:ext cx="1941974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/>
            <p:cNvCxnSpPr>
              <a:stCxn id="55" idx="0"/>
              <a:endCxn id="36" idx="2"/>
            </p:cNvCxnSpPr>
            <p:nvPr/>
          </p:nvCxnSpPr>
          <p:spPr>
            <a:xfrm flipV="1">
              <a:off x="4535871" y="4725144"/>
              <a:ext cx="6475" cy="3219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899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411405" y="3326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11405" y="4569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4466084" y="692696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2200" y="350100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72200" y="362528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7348562" y="393305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7342" y="3284984"/>
            <a:ext cx="2224777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19872" y="3409256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FaceDoorMain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2" idx="1"/>
            <a:endCxn id="55" idx="0"/>
          </p:cNvCxnSpPr>
          <p:nvPr/>
        </p:nvCxnSpPr>
        <p:spPr>
          <a:xfrm rot="5400000">
            <a:off x="4321020" y="1123696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2"/>
          </p:cNvCxnSpPr>
          <p:nvPr/>
        </p:nvCxnSpPr>
        <p:spPr>
          <a:xfrm>
            <a:off x="5652119" y="3570521"/>
            <a:ext cx="1836205" cy="501560"/>
          </a:xfrm>
          <a:prstGeom prst="curvedConnector4">
            <a:avLst>
              <a:gd name="adj1" fmla="val 19608"/>
              <a:gd name="adj2" fmla="val 145578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08104" y="342900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4214" y="350100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91680" y="5522223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691681" y="5646495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DoorLock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48" name="Isosceles Triangle 47"/>
          <p:cNvSpPr/>
          <p:nvPr/>
        </p:nvSpPr>
        <p:spPr>
          <a:xfrm>
            <a:off x="4139952" y="3709390"/>
            <a:ext cx="288032" cy="144016"/>
          </a:xfrm>
          <a:prstGeom prst="triangle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2733660" y="5445224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Curved Connector 49"/>
          <p:cNvCxnSpPr>
            <a:stCxn id="46" idx="0"/>
            <a:endCxn id="48" idx="3"/>
          </p:cNvCxnSpPr>
          <p:nvPr/>
        </p:nvCxnSpPr>
        <p:spPr>
          <a:xfrm rot="5400000" flipH="1" flipV="1">
            <a:off x="2711478" y="3949733"/>
            <a:ext cx="1668817" cy="14761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60032" y="558924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708545" y="571351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Logger(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3" name="Isosceles Triangle 52"/>
          <p:cNvSpPr/>
          <p:nvPr/>
        </p:nvSpPr>
        <p:spPr>
          <a:xfrm rot="10800000">
            <a:off x="5834277" y="558924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urved Connector 53"/>
          <p:cNvCxnSpPr>
            <a:stCxn id="40" idx="3"/>
            <a:endCxn id="51" idx="0"/>
          </p:cNvCxnSpPr>
          <p:nvPr/>
        </p:nvCxnSpPr>
        <p:spPr>
          <a:xfrm>
            <a:off x="5652120" y="3573016"/>
            <a:ext cx="324036" cy="2016224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419872" y="134076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19872" y="146504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FaceRec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facedb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4466084" y="170080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Curved Connector 60"/>
          <p:cNvCxnSpPr>
            <a:endCxn id="62" idx="0"/>
          </p:cNvCxnSpPr>
          <p:nvPr/>
        </p:nvCxnSpPr>
        <p:spPr>
          <a:xfrm rot="5400000">
            <a:off x="4321020" y="2131808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419872" y="234888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19872" y="247315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Auth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authlist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4" name="Rectangle 63"/>
          <p:cNvSpPr/>
          <p:nvPr/>
        </p:nvSpPr>
        <p:spPr>
          <a:xfrm rot="16200000">
            <a:off x="4466084" y="270892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411405" y="33265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11405" y="45692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4466084" y="692696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72200" y="350100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72200" y="362528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7348562" y="393305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27342" y="3284984"/>
            <a:ext cx="2224777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19872" y="3409256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FaceDoorMain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2" idx="1"/>
            <a:endCxn id="55" idx="0"/>
          </p:cNvCxnSpPr>
          <p:nvPr/>
        </p:nvCxnSpPr>
        <p:spPr>
          <a:xfrm rot="5400000">
            <a:off x="4321020" y="1123696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2"/>
          </p:cNvCxnSpPr>
          <p:nvPr/>
        </p:nvCxnSpPr>
        <p:spPr>
          <a:xfrm>
            <a:off x="5652119" y="3570521"/>
            <a:ext cx="1836205" cy="501560"/>
          </a:xfrm>
          <a:prstGeom prst="curvedConnector4">
            <a:avLst>
              <a:gd name="adj1" fmla="val 19608"/>
              <a:gd name="adj2" fmla="val 145578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08104" y="342900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4214" y="350100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/>
          <p:cNvSpPr/>
          <p:nvPr/>
        </p:nvSpPr>
        <p:spPr>
          <a:xfrm>
            <a:off x="4139952" y="3709390"/>
            <a:ext cx="288032" cy="144016"/>
          </a:xfrm>
          <a:prstGeom prst="triangle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860032" y="558924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708545" y="571351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Logger(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3" name="Isosceles Triangle 52"/>
          <p:cNvSpPr/>
          <p:nvPr/>
        </p:nvSpPr>
        <p:spPr>
          <a:xfrm rot="10800000">
            <a:off x="5834277" y="558924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urved Connector 53"/>
          <p:cNvCxnSpPr>
            <a:stCxn id="40" idx="3"/>
            <a:endCxn id="51" idx="0"/>
          </p:cNvCxnSpPr>
          <p:nvPr/>
        </p:nvCxnSpPr>
        <p:spPr>
          <a:xfrm>
            <a:off x="5652120" y="3573016"/>
            <a:ext cx="324036" cy="2016224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419872" y="134076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19872" y="146504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FaceRec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facedb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4466084" y="170080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Curved Connector 60"/>
          <p:cNvCxnSpPr>
            <a:endCxn id="62" idx="0"/>
          </p:cNvCxnSpPr>
          <p:nvPr/>
        </p:nvCxnSpPr>
        <p:spPr>
          <a:xfrm rot="5400000">
            <a:off x="4321020" y="2131808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419872" y="234888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19872" y="247315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Auth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authlist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4" name="Rectangle 63"/>
          <p:cNvSpPr/>
          <p:nvPr/>
        </p:nvSpPr>
        <p:spPr>
          <a:xfrm rot="16200000">
            <a:off x="4466084" y="270892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547664" y="414908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47664" y="4273352"/>
            <a:ext cx="208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Setting(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635896" y="4288105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Curved Connector 64"/>
          <p:cNvCxnSpPr>
            <a:stCxn id="60" idx="3"/>
          </p:cNvCxnSpPr>
          <p:nvPr/>
        </p:nvCxnSpPr>
        <p:spPr>
          <a:xfrm flipV="1">
            <a:off x="3779912" y="3841774"/>
            <a:ext cx="474402" cy="590347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8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411405" y="404664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11405" y="52893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4466084" y="764704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60032" y="422108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60032" y="434536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27342" y="3284984"/>
            <a:ext cx="2224777" cy="57107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19872" y="3409256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FaceDoor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2" idx="1"/>
            <a:endCxn id="55" idx="0"/>
          </p:cNvCxnSpPr>
          <p:nvPr/>
        </p:nvCxnSpPr>
        <p:spPr>
          <a:xfrm rot="5400000">
            <a:off x="4357024" y="1159700"/>
            <a:ext cx="360040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0"/>
          </p:cNvCxnSpPr>
          <p:nvPr/>
        </p:nvCxnSpPr>
        <p:spPr>
          <a:xfrm>
            <a:off x="5652119" y="3570521"/>
            <a:ext cx="324037" cy="650567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08104" y="342900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6331" y="3501008"/>
            <a:ext cx="288032" cy="144016"/>
          </a:xfrm>
          <a:prstGeom prst="triangle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427343" y="5450215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275856" y="5574487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Logger(string)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3" name="Isosceles Triangle 52"/>
          <p:cNvSpPr/>
          <p:nvPr/>
        </p:nvSpPr>
        <p:spPr>
          <a:xfrm rot="10800000">
            <a:off x="4401588" y="5450215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urved Connector 53"/>
          <p:cNvCxnSpPr>
            <a:stCxn id="36" idx="2"/>
            <a:endCxn id="51" idx="0"/>
          </p:cNvCxnSpPr>
          <p:nvPr/>
        </p:nvCxnSpPr>
        <p:spPr>
          <a:xfrm rot="16200000" flipH="1">
            <a:off x="3744520" y="4651268"/>
            <a:ext cx="1594158" cy="373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419872" y="134076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19872" y="146504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FaceRec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facedb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4466084" y="170080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Curved Connector 60"/>
          <p:cNvCxnSpPr>
            <a:endCxn id="62" idx="0"/>
          </p:cNvCxnSpPr>
          <p:nvPr/>
        </p:nvCxnSpPr>
        <p:spPr>
          <a:xfrm rot="5400000">
            <a:off x="4321020" y="2131808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419872" y="234888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19872" y="247315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Auth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authlist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4" name="Rectangle 63"/>
          <p:cNvSpPr/>
          <p:nvPr/>
        </p:nvSpPr>
        <p:spPr>
          <a:xfrm rot="16200000">
            <a:off x="4466084" y="270892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83568" y="3284984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83568" y="3409256"/>
            <a:ext cx="208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DoorLock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1800" y="3424009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Curved Connector 64"/>
          <p:cNvCxnSpPr>
            <a:stCxn id="60" idx="3"/>
            <a:endCxn id="36" idx="1"/>
          </p:cNvCxnSpPr>
          <p:nvPr/>
        </p:nvCxnSpPr>
        <p:spPr>
          <a:xfrm>
            <a:off x="2915816" y="3568025"/>
            <a:ext cx="511526" cy="24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394116" y="3284984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urved Connector 42"/>
          <p:cNvCxnSpPr>
            <a:stCxn id="64" idx="1"/>
            <a:endCxn id="36" idx="0"/>
          </p:cNvCxnSpPr>
          <p:nvPr/>
        </p:nvCxnSpPr>
        <p:spPr>
          <a:xfrm rot="16200000" flipH="1">
            <a:off x="4358891" y="3104144"/>
            <a:ext cx="360040" cy="163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457657" y="3717032"/>
            <a:ext cx="158547" cy="14401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902012" y="4653136"/>
            <a:ext cx="158547" cy="14401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urved Connector 65"/>
          <p:cNvCxnSpPr>
            <a:stCxn id="33" idx="2"/>
            <a:endCxn id="53" idx="3"/>
          </p:cNvCxnSpPr>
          <p:nvPr/>
        </p:nvCxnSpPr>
        <p:spPr>
          <a:xfrm rot="5400000">
            <a:off x="4931853" y="4405912"/>
            <a:ext cx="658054" cy="14305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68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77476" y="1590660"/>
            <a:ext cx="6518860" cy="38884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88595" y="4221088"/>
            <a:ext cx="4176464" cy="864096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88595" y="3212976"/>
            <a:ext cx="4176464" cy="864096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88595" y="2797426"/>
            <a:ext cx="4176464" cy="271534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rgbClr val="000000"/>
                </a:solidFill>
                <a:latin typeface="Helvetica"/>
                <a:cs typeface="Helvetica"/>
              </a:rPr>
              <a:t>Event Bus</a:t>
            </a: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32611" y="436510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Camera Drivers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32611" y="3356992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FromCamera Driver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5854" y="436510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Network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Driver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55854" y="3356992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  <a:latin typeface="Helvetica"/>
                <a:cs typeface="Helvetica"/>
              </a:rPr>
              <a:t>ToCloud</a:t>
            </a:r>
            <a:endParaRPr lang="en-US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Driver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4739" y="350100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…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84739" y="448937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…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7624" y="1772816"/>
            <a:ext cx="1656184" cy="3312368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87624" y="1772816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Hub Controller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23173" y="220486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Configuration Manager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23173" y="292494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Model Checker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23173" y="364502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Extensions Manager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23173" y="4365104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Element Dashboard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88595" y="1772816"/>
            <a:ext cx="4176464" cy="864096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576627" y="1916832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FromCamera Instance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183846" y="1916832"/>
            <a:ext cx="1394075" cy="576064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  <a:latin typeface="Helvetica"/>
                <a:cs typeface="Helvetica"/>
              </a:rPr>
              <a:t>ToCloud</a:t>
            </a:r>
            <a:endParaRPr lang="en-US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Instance</a:t>
            </a:r>
            <a:endParaRPr lang="en-US" sz="14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947" y="2103239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"/>
                <a:cs typeface="Helvetica"/>
              </a:rPr>
              <a:t>Element</a:t>
            </a:r>
          </a:p>
          <a:p>
            <a:pPr algn="r"/>
            <a:r>
              <a:rPr lang="en-US" sz="1200" dirty="0" smtClean="0">
                <a:latin typeface="Helvetica"/>
                <a:cs typeface="Helvetica"/>
              </a:rPr>
              <a:t>Instances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2971" y="353062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"/>
                <a:cs typeface="Helvetica"/>
              </a:rPr>
              <a:t>Element</a:t>
            </a:r>
          </a:p>
          <a:p>
            <a:pPr algn="r"/>
            <a:r>
              <a:rPr lang="en-US" sz="1200" dirty="0" smtClean="0">
                <a:latin typeface="Helvetica"/>
                <a:cs typeface="Helvetica"/>
              </a:rPr>
              <a:t>Drivers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2971" y="4538737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"/>
                <a:cs typeface="Helvetica"/>
              </a:rPr>
              <a:t>System</a:t>
            </a:r>
          </a:p>
          <a:p>
            <a:pPr algn="r"/>
            <a:r>
              <a:rPr lang="en-US" sz="1200" dirty="0" smtClean="0">
                <a:latin typeface="Helvetica"/>
                <a:cs typeface="Helvetica"/>
              </a:rPr>
              <a:t>Drivers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1298502" y="3239108"/>
            <a:ext cx="338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Hub Runtime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" name="Right Bracket 1"/>
          <p:cNvSpPr/>
          <p:nvPr/>
        </p:nvSpPr>
        <p:spPr>
          <a:xfrm rot="10800000">
            <a:off x="3144578" y="1772816"/>
            <a:ext cx="72008" cy="3312368"/>
          </a:xfrm>
          <a:prstGeom prst="rightBracket">
            <a:avLst/>
          </a:prstGeom>
          <a:ln w="9525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/>
          <p:nvPr/>
        </p:nvCxnSpPr>
        <p:spPr>
          <a:xfrm rot="16200000" flipH="1">
            <a:off x="3934670" y="4151078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16200000" flipH="1">
            <a:off x="5806878" y="4151078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6200000" flipH="1">
            <a:off x="3934670" y="3137974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H="1">
            <a:off x="4078686" y="2710918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6200000" flipH="1">
            <a:off x="5805881" y="3137974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6200000" flipH="1">
            <a:off x="5734870" y="2710918"/>
            <a:ext cx="293023" cy="9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15616" y="5120513"/>
            <a:ext cx="648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Homepad</a:t>
            </a:r>
            <a:r>
              <a:rPr lang="en-US" sz="1400" b="1" dirty="0" smtClean="0">
                <a:latin typeface="Helvetica"/>
                <a:cs typeface="Helvetica"/>
              </a:rPr>
              <a:t> Hub</a:t>
            </a:r>
            <a:endParaRPr lang="en-US" sz="1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40888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/>
          <p:cNvGrpSpPr/>
          <p:nvPr/>
        </p:nvGrpSpPr>
        <p:grpSpPr>
          <a:xfrm>
            <a:off x="3779912" y="1484784"/>
            <a:ext cx="1734884" cy="554596"/>
            <a:chOff x="2628109" y="2872550"/>
            <a:chExt cx="720000" cy="700466"/>
          </a:xfrm>
        </p:grpSpPr>
        <p:sp>
          <p:nvSpPr>
            <p:cNvPr id="180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83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FaceDoorBegin</a:t>
              </a:r>
            </a:p>
          </p:txBody>
        </p:sp>
      </p:grpSp>
      <p:grpSp>
        <p:nvGrpSpPr>
          <p:cNvPr id="96" name="Grupo 95"/>
          <p:cNvGrpSpPr/>
          <p:nvPr/>
        </p:nvGrpSpPr>
        <p:grpSpPr>
          <a:xfrm>
            <a:off x="2483768" y="764704"/>
            <a:ext cx="1734884" cy="554596"/>
            <a:chOff x="2628109" y="2872550"/>
            <a:chExt cx="720000" cy="700466"/>
          </a:xfrm>
        </p:grpSpPr>
        <p:sp>
          <p:nvSpPr>
            <p:cNvPr id="97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98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FromCamera</a:t>
              </a:r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5076056" y="768292"/>
            <a:ext cx="1734884" cy="554596"/>
            <a:chOff x="2628109" y="2872550"/>
            <a:chExt cx="720000" cy="700466"/>
          </a:xfrm>
        </p:grpSpPr>
        <p:sp>
          <p:nvSpPr>
            <p:cNvPr id="101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3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FaceRecogn</a:t>
              </a:r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2483768" y="2592987"/>
            <a:ext cx="1734884" cy="554596"/>
            <a:chOff x="2628109" y="2872550"/>
            <a:chExt cx="720000" cy="700466"/>
          </a:xfrm>
        </p:grpSpPr>
        <p:sp>
          <p:nvSpPr>
            <p:cNvPr id="106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7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CloudCall</a:t>
              </a:r>
            </a:p>
          </p:txBody>
        </p:sp>
      </p:grpSp>
      <p:grpSp>
        <p:nvGrpSpPr>
          <p:cNvPr id="108" name="Grupo 107"/>
          <p:cNvGrpSpPr/>
          <p:nvPr/>
        </p:nvGrpSpPr>
        <p:grpSpPr>
          <a:xfrm>
            <a:off x="5076056" y="2587299"/>
            <a:ext cx="1734884" cy="554596"/>
            <a:chOff x="2628109" y="2872550"/>
            <a:chExt cx="720000" cy="700466"/>
          </a:xfrm>
        </p:grpSpPr>
        <p:sp>
          <p:nvSpPr>
            <p:cNvPr id="109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0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DoorLockRead</a:t>
              </a:r>
            </a:p>
          </p:txBody>
        </p:sp>
      </p:grpSp>
      <p:grpSp>
        <p:nvGrpSpPr>
          <p:cNvPr id="111" name="Grupo 110"/>
          <p:cNvGrpSpPr/>
          <p:nvPr/>
        </p:nvGrpSpPr>
        <p:grpSpPr>
          <a:xfrm>
            <a:off x="3779912" y="3375568"/>
            <a:ext cx="1734884" cy="554596"/>
            <a:chOff x="2628109" y="2872550"/>
            <a:chExt cx="720000" cy="700466"/>
          </a:xfrm>
        </p:grpSpPr>
        <p:sp>
          <p:nvSpPr>
            <p:cNvPr id="112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3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DoorLockUnlock</a:t>
              </a:r>
            </a:p>
          </p:txBody>
        </p:sp>
      </p:grpSp>
      <p:grpSp>
        <p:nvGrpSpPr>
          <p:cNvPr id="114" name="Grupo 113"/>
          <p:cNvGrpSpPr/>
          <p:nvPr/>
        </p:nvGrpSpPr>
        <p:grpSpPr>
          <a:xfrm>
            <a:off x="6372200" y="3378460"/>
            <a:ext cx="1734884" cy="554596"/>
            <a:chOff x="2628109" y="2872550"/>
            <a:chExt cx="720000" cy="700466"/>
          </a:xfrm>
        </p:grpSpPr>
        <p:sp>
          <p:nvSpPr>
            <p:cNvPr id="115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6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FaceDoorCheck</a:t>
              </a:r>
            </a:p>
          </p:txBody>
        </p:sp>
      </p:grpSp>
      <p:grpSp>
        <p:nvGrpSpPr>
          <p:cNvPr id="117" name="Grupo 116"/>
          <p:cNvGrpSpPr/>
          <p:nvPr/>
        </p:nvGrpSpPr>
        <p:grpSpPr>
          <a:xfrm>
            <a:off x="1187624" y="3375568"/>
            <a:ext cx="1734884" cy="554596"/>
            <a:chOff x="2628109" y="2872550"/>
            <a:chExt cx="720000" cy="700466"/>
          </a:xfrm>
        </p:grpSpPr>
        <p:sp>
          <p:nvSpPr>
            <p:cNvPr id="118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9" name="TextBox 68"/>
            <p:cNvSpPr txBox="1"/>
            <p:nvPr/>
          </p:nvSpPr>
          <p:spPr>
            <a:xfrm>
              <a:off x="2628109" y="2986560"/>
              <a:ext cx="720000" cy="42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FaceDoorEnd</a:t>
              </a:r>
            </a:p>
          </p:txBody>
        </p:sp>
      </p:grpSp>
      <p:cxnSp>
        <p:nvCxnSpPr>
          <p:cNvPr id="120" name="Conexão recta unidireccional 234"/>
          <p:cNvCxnSpPr>
            <a:stCxn id="97" idx="3"/>
            <a:endCxn id="101" idx="1"/>
          </p:cNvCxnSpPr>
          <p:nvPr/>
        </p:nvCxnSpPr>
        <p:spPr>
          <a:xfrm>
            <a:off x="4218652" y="1042002"/>
            <a:ext cx="857404" cy="3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em ângulos retos 8"/>
          <p:cNvCxnSpPr>
            <a:stCxn id="101" idx="2"/>
            <a:endCxn id="183" idx="3"/>
          </p:cNvCxnSpPr>
          <p:nvPr/>
        </p:nvCxnSpPr>
        <p:spPr>
          <a:xfrm rot="5400000">
            <a:off x="5518427" y="1319257"/>
            <a:ext cx="421441" cy="4287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xão em ângulos retos 122"/>
          <p:cNvCxnSpPr>
            <a:stCxn id="180" idx="2"/>
            <a:endCxn id="109" idx="0"/>
          </p:cNvCxnSpPr>
          <p:nvPr/>
        </p:nvCxnSpPr>
        <p:spPr>
          <a:xfrm rot="16200000" flipH="1">
            <a:off x="5021467" y="1665267"/>
            <a:ext cx="547919" cy="1296144"/>
          </a:xfrm>
          <a:prstGeom prst="bentConnector3">
            <a:avLst>
              <a:gd name="adj1" fmla="val 6335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xão em ângulos retos 126"/>
          <p:cNvCxnSpPr>
            <a:stCxn id="180" idx="2"/>
            <a:endCxn id="106" idx="0"/>
          </p:cNvCxnSpPr>
          <p:nvPr/>
        </p:nvCxnSpPr>
        <p:spPr>
          <a:xfrm rot="5400000">
            <a:off x="3722479" y="1668111"/>
            <a:ext cx="553607" cy="1296144"/>
          </a:xfrm>
          <a:prstGeom prst="bentConnector3">
            <a:avLst>
              <a:gd name="adj1" fmla="val 6321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xão em ângulos retos 129"/>
          <p:cNvCxnSpPr>
            <a:stCxn id="110" idx="3"/>
            <a:endCxn id="115" idx="0"/>
          </p:cNvCxnSpPr>
          <p:nvPr/>
        </p:nvCxnSpPr>
        <p:spPr>
          <a:xfrm>
            <a:off x="6810940" y="2846844"/>
            <a:ext cx="428702" cy="5316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xão recta unidireccional 234"/>
          <p:cNvCxnSpPr>
            <a:stCxn id="115" idx="1"/>
            <a:endCxn id="112" idx="3"/>
          </p:cNvCxnSpPr>
          <p:nvPr/>
        </p:nvCxnSpPr>
        <p:spPr>
          <a:xfrm flipH="1" flipV="1">
            <a:off x="5514796" y="3652866"/>
            <a:ext cx="857404" cy="2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xão recta unidireccional 234"/>
          <p:cNvCxnSpPr>
            <a:stCxn id="112" idx="1"/>
            <a:endCxn id="118" idx="3"/>
          </p:cNvCxnSpPr>
          <p:nvPr/>
        </p:nvCxnSpPr>
        <p:spPr>
          <a:xfrm flipH="1">
            <a:off x="2922508" y="3652866"/>
            <a:ext cx="8574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xão em ângulos retos 141"/>
          <p:cNvCxnSpPr>
            <a:stCxn id="107" idx="1"/>
            <a:endCxn id="118" idx="0"/>
          </p:cNvCxnSpPr>
          <p:nvPr/>
        </p:nvCxnSpPr>
        <p:spPr>
          <a:xfrm rot="10800000" flipV="1">
            <a:off x="2055066" y="2852532"/>
            <a:ext cx="428702" cy="5230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68"/>
          <p:cNvSpPr txBox="1"/>
          <p:nvPr/>
        </p:nvSpPr>
        <p:spPr>
          <a:xfrm>
            <a:off x="4241476" y="728537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frame</a:t>
            </a:r>
          </a:p>
        </p:txBody>
      </p:sp>
      <p:sp>
        <p:nvSpPr>
          <p:cNvPr id="148" name="TextBox 68"/>
          <p:cNvSpPr txBox="1"/>
          <p:nvPr/>
        </p:nvSpPr>
        <p:spPr>
          <a:xfrm>
            <a:off x="5940152" y="13930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f(frame)</a:t>
            </a:r>
          </a:p>
        </p:txBody>
      </p:sp>
      <p:sp>
        <p:nvSpPr>
          <p:cNvPr id="151" name="TextBox 68"/>
          <p:cNvSpPr txBox="1"/>
          <p:nvPr/>
        </p:nvSpPr>
        <p:spPr>
          <a:xfrm>
            <a:off x="5539978" y="3342139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doorstat</a:t>
            </a:r>
          </a:p>
        </p:txBody>
      </p:sp>
      <p:sp>
        <p:nvSpPr>
          <p:cNvPr id="152" name="TextBox 68"/>
          <p:cNvSpPr txBox="1"/>
          <p:nvPr/>
        </p:nvSpPr>
        <p:spPr>
          <a:xfrm>
            <a:off x="7214460" y="29100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doorstat</a:t>
            </a:r>
          </a:p>
        </p:txBody>
      </p:sp>
      <p:sp>
        <p:nvSpPr>
          <p:cNvPr id="158" name="TextBox 68"/>
          <p:cNvSpPr txBox="1"/>
          <p:nvPr/>
        </p:nvSpPr>
        <p:spPr>
          <a:xfrm>
            <a:off x="4716016" y="207149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f(frame)</a:t>
            </a:r>
          </a:p>
        </p:txBody>
      </p:sp>
      <p:sp>
        <p:nvSpPr>
          <p:cNvPr id="160" name="TextBox 68"/>
          <p:cNvSpPr txBox="1"/>
          <p:nvPr/>
        </p:nvSpPr>
        <p:spPr>
          <a:xfrm>
            <a:off x="3779912" y="205853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f(frame)</a:t>
            </a:r>
          </a:p>
        </p:txBody>
      </p:sp>
    </p:spTree>
    <p:extLst>
      <p:ext uri="{BB962C8B-B14F-4D97-AF65-F5344CB8AC3E}">
        <p14:creationId xmlns:p14="http://schemas.microsoft.com/office/powerpoint/2010/main" val="3751018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680" y="377974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390402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FromCamera(room,1)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737892" y="4139788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60032" y="377974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390402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5836394" y="421179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7343" y="4643844"/>
            <a:ext cx="1941974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75856" y="4768116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MotionDetector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13" name="Curved Connector 12"/>
          <p:cNvCxnSpPr>
            <a:stCxn id="5" idx="2"/>
            <a:endCxn id="16" idx="3"/>
          </p:cNvCxnSpPr>
          <p:nvPr/>
        </p:nvCxnSpPr>
        <p:spPr>
          <a:xfrm rot="16200000" flipH="1">
            <a:off x="2826486" y="4332139"/>
            <a:ext cx="581055" cy="618418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1" idx="3"/>
            <a:endCxn id="8" idx="2"/>
          </p:cNvCxnSpPr>
          <p:nvPr/>
        </p:nvCxnSpPr>
        <p:spPr>
          <a:xfrm flipV="1">
            <a:off x="5369317" y="4350821"/>
            <a:ext cx="606839" cy="578560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6422" y="478786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3354214" y="4859868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1680" y="5522223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40193" y="5646495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Setting(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9" name="Isosceles Triangle 18"/>
          <p:cNvSpPr/>
          <p:nvPr/>
        </p:nvSpPr>
        <p:spPr>
          <a:xfrm>
            <a:off x="4254295" y="5068250"/>
            <a:ext cx="288032" cy="144016"/>
          </a:xfrm>
          <a:prstGeom prst="triangle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79912" y="5661248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urved Connector 20"/>
          <p:cNvCxnSpPr>
            <a:stCxn id="20" idx="3"/>
            <a:endCxn id="11" idx="2"/>
          </p:cNvCxnSpPr>
          <p:nvPr/>
        </p:nvCxnSpPr>
        <p:spPr>
          <a:xfrm flipV="1">
            <a:off x="3923928" y="5214917"/>
            <a:ext cx="474402" cy="590347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60032" y="558924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8545" y="571351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Logger(</a:t>
            </a:r>
            <a:r>
              <a:rPr lang="en-US" sz="1400" dirty="0" err="1" smtClean="0">
                <a:latin typeface="Helvetica"/>
                <a:cs typeface="Helvetica"/>
              </a:rPr>
              <a:t>OnOff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834277" y="558924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/>
          <p:cNvCxnSpPr>
            <a:stCxn id="15" idx="3"/>
            <a:endCxn id="22" idx="0"/>
          </p:cNvCxnSpPr>
          <p:nvPr/>
        </p:nvCxnSpPr>
        <p:spPr>
          <a:xfrm>
            <a:off x="5370438" y="4931876"/>
            <a:ext cx="605718" cy="657364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0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979712" y="476672"/>
            <a:ext cx="5112568" cy="5323601"/>
            <a:chOff x="1979712" y="476672"/>
            <a:chExt cx="5112568" cy="5323601"/>
          </a:xfrm>
        </p:grpSpPr>
        <p:sp>
          <p:nvSpPr>
            <p:cNvPr id="30" name="Rectangle 29"/>
            <p:cNvSpPr/>
            <p:nvPr/>
          </p:nvSpPr>
          <p:spPr>
            <a:xfrm>
              <a:off x="3411405" y="476672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11405" y="60094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</a:t>
              </a:r>
              <a:r>
                <a:rPr lang="en-US" sz="1400" dirty="0" err="1" smtClean="0">
                  <a:latin typeface="Helvetica"/>
                  <a:cs typeface="Helvetica"/>
                </a:rPr>
                <a:t>frontdoor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4466084" y="8367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41829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43072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2" y="3284984"/>
              <a:ext cx="2224777" cy="57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19872" y="3409256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FaceDoorMain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8" name="Curved Connector 37"/>
            <p:cNvCxnSpPr>
              <a:stCxn id="32" idx="1"/>
              <a:endCxn id="55" idx="0"/>
            </p:cNvCxnSpPr>
            <p:nvPr/>
          </p:nvCxnSpPr>
          <p:spPr>
            <a:xfrm rot="5400000">
              <a:off x="4357024" y="1231708"/>
              <a:ext cx="360040" cy="20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36" idx="3"/>
              <a:endCxn id="33" idx="0"/>
            </p:cNvCxnSpPr>
            <p:nvPr/>
          </p:nvCxnSpPr>
          <p:spPr>
            <a:xfrm>
              <a:off x="5652119" y="3570521"/>
              <a:ext cx="324037" cy="61242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508104" y="342900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6331" y="3501008"/>
              <a:ext cx="288032" cy="144016"/>
            </a:xfrm>
            <a:prstGeom prst="triangle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27343" y="522920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9872" y="5353472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Logger()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4401588" y="522920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urved Connector 53"/>
            <p:cNvCxnSpPr>
              <a:stCxn id="36" idx="2"/>
              <a:endCxn id="51" idx="0"/>
            </p:cNvCxnSpPr>
            <p:nvPr/>
          </p:nvCxnSpPr>
          <p:spPr>
            <a:xfrm rot="16200000" flipH="1">
              <a:off x="3855028" y="4540760"/>
              <a:ext cx="1373143" cy="373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3419872" y="141277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19872" y="153704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FaceRec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facedb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4466084" y="1772816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Curved Connector 60"/>
            <p:cNvCxnSpPr>
              <a:endCxn id="62" idx="0"/>
            </p:cNvCxnSpPr>
            <p:nvPr/>
          </p:nvCxnSpPr>
          <p:spPr>
            <a:xfrm rot="5400000">
              <a:off x="4321020" y="2131808"/>
              <a:ext cx="432048" cy="20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3419872" y="234888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19872" y="247315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Authorizer(</a:t>
              </a:r>
              <a:r>
                <a:rPr lang="en-US" sz="1400" dirty="0" err="1" smtClean="0">
                  <a:latin typeface="Helvetica"/>
                  <a:cs typeface="Helvetica"/>
                </a:rPr>
                <a:t>authlist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6200000">
              <a:off x="4466084" y="270892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Isosceles Triangle 41"/>
            <p:cNvSpPr/>
            <p:nvPr/>
          </p:nvSpPr>
          <p:spPr>
            <a:xfrm rot="10800000">
              <a:off x="4394116" y="3284984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urved Connector 42"/>
            <p:cNvCxnSpPr>
              <a:stCxn id="64" idx="1"/>
              <a:endCxn id="36" idx="0"/>
            </p:cNvCxnSpPr>
            <p:nvPr/>
          </p:nvCxnSpPr>
          <p:spPr>
            <a:xfrm rot="16200000" flipH="1">
              <a:off x="4358891" y="3104144"/>
              <a:ext cx="360040" cy="163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4457657" y="3717032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902012" y="4614996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Curved Connector 65"/>
            <p:cNvCxnSpPr>
              <a:stCxn id="33" idx="2"/>
              <a:endCxn id="53" idx="3"/>
            </p:cNvCxnSpPr>
            <p:nvPr/>
          </p:nvCxnSpPr>
          <p:spPr>
            <a:xfrm rot="5400000">
              <a:off x="5023291" y="4276334"/>
              <a:ext cx="475179" cy="143055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79712" y="418294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79713" y="430722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DoorLock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frontdoor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6200000">
              <a:off x="3021692" y="4105949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Curved Connector 69"/>
            <p:cNvCxnSpPr>
              <a:stCxn id="67" idx="0"/>
              <a:endCxn id="36" idx="1"/>
            </p:cNvCxnSpPr>
            <p:nvPr/>
          </p:nvCxnSpPr>
          <p:spPr>
            <a:xfrm rot="5400000" flipH="1" flipV="1">
              <a:off x="2955376" y="3710982"/>
              <a:ext cx="612427" cy="331506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/>
            <p:cNvSpPr/>
            <p:nvPr/>
          </p:nvSpPr>
          <p:spPr>
            <a:xfrm rot="10800000">
              <a:off x="4394116" y="234888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/>
          </p:nvSpPr>
          <p:spPr>
            <a:xfrm rot="10800000">
              <a:off x="4394116" y="141277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/>
            <p:nvPr/>
          </p:nvSpPr>
          <p:spPr>
            <a:xfrm rot="10800000">
              <a:off x="5834276" y="4182947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644009" y="1063769"/>
              <a:ext cx="7920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</a:t>
              </a:r>
              <a:r>
                <a:rPr lang="en-US" sz="1200" dirty="0" err="1" smtClean="0">
                  <a:latin typeface="Helvetica"/>
                  <a:cs typeface="Helvetica"/>
                </a:rPr>
                <a:t>img</a:t>
              </a:r>
              <a:r>
                <a:rPr lang="en-US" sz="1200" dirty="0" smtClean="0">
                  <a:latin typeface="Helvetica"/>
                  <a:cs typeface="Helvetica"/>
                </a:rPr>
                <a:t>]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44009" y="1999873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[vector]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44008" y="293597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</a:t>
              </a:r>
              <a:r>
                <a:rPr lang="en-US" sz="1200" dirty="0" err="1" smtClean="0">
                  <a:latin typeface="Helvetica"/>
                  <a:cs typeface="Helvetica"/>
                </a:rPr>
                <a:t>authevent</a:t>
              </a:r>
              <a:r>
                <a:rPr lang="en-US" sz="1200" dirty="0" smtClean="0">
                  <a:latin typeface="Helvetica"/>
                  <a:cs typeface="Helvetica"/>
                </a:rPr>
                <a:t>]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95737" y="3645024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</a:t>
              </a:r>
              <a:r>
                <a:rPr lang="en-US" sz="1200" dirty="0" err="1" smtClean="0">
                  <a:latin typeface="Helvetica"/>
                  <a:cs typeface="Helvetica"/>
                </a:rPr>
                <a:t>dlreq,dlres</a:t>
              </a:r>
              <a:r>
                <a:rPr lang="en-US" sz="1200" dirty="0" smtClean="0">
                  <a:latin typeface="Helvetica"/>
                  <a:cs typeface="Helvetica"/>
                </a:rPr>
                <a:t>]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68144" y="3645024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[string]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851921" y="4869160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[string]</a:t>
              </a:r>
              <a:endParaRPr lang="en-US" sz="12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107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411405" y="740022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11405" y="864294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FromCamera(</a:t>
            </a:r>
            <a:r>
              <a:rPr lang="en-US" sz="1400" dirty="0" err="1" smtClean="0">
                <a:latin typeface="Helvetica"/>
                <a:cs typeface="Helvetica"/>
              </a:rPr>
              <a:t>frontdoor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4466084" y="1100062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60032" y="444629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60032" y="457057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ToCloud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alice@google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27342" y="3548334"/>
            <a:ext cx="2224777" cy="57107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19872" y="3672606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FaceDoorMain</a:t>
            </a:r>
            <a:r>
              <a:rPr lang="en-US" sz="1400" dirty="0" smtClean="0">
                <a:latin typeface="Helvetica"/>
                <a:cs typeface="Helvetica"/>
              </a:rPr>
              <a:t>()</a:t>
            </a:r>
            <a:endParaRPr lang="en-US" sz="1400" dirty="0">
              <a:latin typeface="Helvetica"/>
              <a:cs typeface="Helvetica"/>
            </a:endParaRPr>
          </a:p>
        </p:txBody>
      </p:sp>
      <p:cxnSp>
        <p:nvCxnSpPr>
          <p:cNvPr id="38" name="Curved Connector 37"/>
          <p:cNvCxnSpPr>
            <a:stCxn id="32" idx="1"/>
            <a:endCxn id="55" idx="0"/>
          </p:cNvCxnSpPr>
          <p:nvPr/>
        </p:nvCxnSpPr>
        <p:spPr>
          <a:xfrm rot="5400000">
            <a:off x="4357024" y="1495058"/>
            <a:ext cx="360040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6" idx="3"/>
            <a:endCxn id="33" idx="0"/>
          </p:cNvCxnSpPr>
          <p:nvPr/>
        </p:nvCxnSpPr>
        <p:spPr>
          <a:xfrm>
            <a:off x="5652119" y="3833871"/>
            <a:ext cx="324037" cy="612427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08104" y="369235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3356331" y="3764358"/>
            <a:ext cx="288032" cy="144016"/>
          </a:xfrm>
          <a:prstGeom prst="triangle">
            <a:avLst/>
          </a:prstGeom>
          <a:solidFill>
            <a:schemeClr val="bg1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418876" y="5450215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419872" y="561682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Logger()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3" name="Isosceles Triangle 52"/>
          <p:cNvSpPr/>
          <p:nvPr/>
        </p:nvSpPr>
        <p:spPr>
          <a:xfrm rot="10800000">
            <a:off x="4394116" y="5445943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urved Connector 53"/>
          <p:cNvCxnSpPr>
            <a:stCxn id="36" idx="2"/>
            <a:endCxn id="51" idx="0"/>
          </p:cNvCxnSpPr>
          <p:nvPr/>
        </p:nvCxnSpPr>
        <p:spPr>
          <a:xfrm rot="5400000">
            <a:off x="3871962" y="4782446"/>
            <a:ext cx="1330808" cy="473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419872" y="1676126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19872" y="1800398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FaceRec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facedb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4466084" y="2036166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Curved Connector 60"/>
          <p:cNvCxnSpPr>
            <a:endCxn id="62" idx="0"/>
          </p:cNvCxnSpPr>
          <p:nvPr/>
        </p:nvCxnSpPr>
        <p:spPr>
          <a:xfrm rot="5400000">
            <a:off x="4321020" y="2395158"/>
            <a:ext cx="432048" cy="20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419872" y="2612230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419872" y="2736502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Authorizer(</a:t>
            </a:r>
            <a:r>
              <a:rPr lang="en-US" sz="1400" dirty="0" err="1" smtClean="0">
                <a:latin typeface="Helvetica"/>
                <a:cs typeface="Helvetica"/>
              </a:rPr>
              <a:t>authlist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4" name="Rectangle 63"/>
          <p:cNvSpPr/>
          <p:nvPr/>
        </p:nvSpPr>
        <p:spPr>
          <a:xfrm rot="16200000">
            <a:off x="4466084" y="2972270"/>
            <a:ext cx="144016" cy="2880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 rot="10800000">
            <a:off x="4394116" y="3548334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urved Connector 42"/>
          <p:cNvCxnSpPr>
            <a:stCxn id="64" idx="1"/>
            <a:endCxn id="36" idx="0"/>
          </p:cNvCxnSpPr>
          <p:nvPr/>
        </p:nvCxnSpPr>
        <p:spPr>
          <a:xfrm rot="16200000" flipH="1">
            <a:off x="4358891" y="3367494"/>
            <a:ext cx="360040" cy="163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457657" y="3980382"/>
            <a:ext cx="158547" cy="14401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902012" y="4878346"/>
            <a:ext cx="158547" cy="14401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urved Connector 65"/>
          <p:cNvCxnSpPr>
            <a:stCxn id="33" idx="2"/>
            <a:endCxn id="51" idx="0"/>
          </p:cNvCxnSpPr>
          <p:nvPr/>
        </p:nvCxnSpPr>
        <p:spPr>
          <a:xfrm rot="5400000">
            <a:off x="5039156" y="4513215"/>
            <a:ext cx="432844" cy="144115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979712" y="4446298"/>
            <a:ext cx="2232248" cy="571073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979713" y="4570570"/>
            <a:ext cx="223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DoorLock</a:t>
            </a:r>
            <a:r>
              <a:rPr lang="en-US" sz="1400" dirty="0" smtClean="0">
                <a:latin typeface="Helvetica"/>
                <a:cs typeface="Helvetica"/>
              </a:rPr>
              <a:t>(</a:t>
            </a:r>
            <a:r>
              <a:rPr lang="en-US" sz="1400" dirty="0" err="1" smtClean="0">
                <a:latin typeface="Helvetica"/>
                <a:cs typeface="Helvetica"/>
              </a:rPr>
              <a:t>frontdoor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69" name="Rectangle 68"/>
          <p:cNvSpPr/>
          <p:nvPr/>
        </p:nvSpPr>
        <p:spPr>
          <a:xfrm rot="16200000">
            <a:off x="3021692" y="4369299"/>
            <a:ext cx="144016" cy="28803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Curved Connector 69"/>
          <p:cNvCxnSpPr>
            <a:stCxn id="67" idx="0"/>
            <a:endCxn id="36" idx="1"/>
          </p:cNvCxnSpPr>
          <p:nvPr/>
        </p:nvCxnSpPr>
        <p:spPr>
          <a:xfrm rot="5400000" flipH="1" flipV="1">
            <a:off x="2955376" y="3974332"/>
            <a:ext cx="612427" cy="331506"/>
          </a:xfrm>
          <a:prstGeom prst="curvedConnector2">
            <a:avLst/>
          </a:prstGeom>
          <a:ln w="1587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4394116" y="2612230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4394116" y="1676126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5834276" y="4446297"/>
            <a:ext cx="288032" cy="144016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644009" y="1327119"/>
            <a:ext cx="79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</a:t>
            </a:r>
            <a:r>
              <a:rPr lang="en-US" sz="1200" dirty="0" err="1" smtClean="0">
                <a:latin typeface="Helvetica"/>
                <a:cs typeface="Helvetica"/>
              </a:rPr>
              <a:t>img</a:t>
            </a:r>
            <a:r>
              <a:rPr lang="en-US" sz="1200" dirty="0" smtClean="0">
                <a:latin typeface="Helvetica"/>
                <a:cs typeface="Helvetica"/>
              </a:rPr>
              <a:t>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44009" y="2263223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[vector]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44008" y="3199327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</a:t>
            </a:r>
            <a:r>
              <a:rPr lang="en-US" sz="1200" dirty="0" err="1" smtClean="0">
                <a:latin typeface="Helvetica"/>
                <a:cs typeface="Helvetica"/>
              </a:rPr>
              <a:t>authevent</a:t>
            </a:r>
            <a:r>
              <a:rPr lang="en-US" sz="1200" dirty="0" smtClean="0">
                <a:latin typeface="Helvetica"/>
                <a:cs typeface="Helvetica"/>
              </a:rPr>
              <a:t>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95737" y="3908374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</a:t>
            </a:r>
            <a:r>
              <a:rPr lang="en-US" sz="1200" dirty="0" err="1" smtClean="0">
                <a:latin typeface="Helvetica"/>
                <a:cs typeface="Helvetica"/>
              </a:rPr>
              <a:t>dlreq,dlres</a:t>
            </a:r>
            <a:r>
              <a:rPr lang="en-US" sz="1200" dirty="0" smtClean="0">
                <a:latin typeface="Helvetica"/>
                <a:cs typeface="Helvetica"/>
              </a:rPr>
              <a:t>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8144" y="3908374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[string]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851921" y="5132510"/>
            <a:ext cx="1224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[string]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1893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79712" y="740022"/>
            <a:ext cx="5112568" cy="5276275"/>
            <a:chOff x="1979712" y="740022"/>
            <a:chExt cx="5112568" cy="5276275"/>
          </a:xfrm>
        </p:grpSpPr>
        <p:sp>
          <p:nvSpPr>
            <p:cNvPr id="30" name="Rectangle 29"/>
            <p:cNvSpPr/>
            <p:nvPr/>
          </p:nvSpPr>
          <p:spPr>
            <a:xfrm>
              <a:off x="3411405" y="740022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11405" y="86429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FromCamera(</a:t>
              </a:r>
              <a:r>
                <a:rPr lang="en-US" sz="1400" dirty="0" err="1" smtClean="0">
                  <a:latin typeface="Helvetica"/>
                  <a:cs typeface="Helvetica"/>
                </a:rPr>
                <a:t>frontdoor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4466084" y="110006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60032" y="444629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60032" y="457057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alice@google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7342" y="3548334"/>
              <a:ext cx="2224777" cy="57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19872" y="3672606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FaceDoorMain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39" name="Curved Connector 38"/>
            <p:cNvCxnSpPr>
              <a:stCxn id="36" idx="3"/>
              <a:endCxn id="33" idx="0"/>
            </p:cNvCxnSpPr>
            <p:nvPr/>
          </p:nvCxnSpPr>
          <p:spPr>
            <a:xfrm>
              <a:off x="5652119" y="3833871"/>
              <a:ext cx="324037" cy="612427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508104" y="369235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3356331" y="3764358"/>
              <a:ext cx="288032" cy="144016"/>
            </a:xfrm>
            <a:prstGeom prst="triangle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19872" y="544522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19872" y="5616822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Logger()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4394116" y="5445943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19872" y="167612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19872" y="180039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FaceRec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facedb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4466084" y="2036166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19872" y="2612230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19872" y="2736502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Authorizer(</a:t>
              </a:r>
              <a:r>
                <a:rPr lang="en-US" sz="1400" dirty="0" err="1" smtClean="0">
                  <a:latin typeface="Helvetica"/>
                  <a:cs typeface="Helvetica"/>
                </a:rPr>
                <a:t>authlist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6200000">
              <a:off x="4466084" y="2972270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Isosceles Triangle 41"/>
            <p:cNvSpPr/>
            <p:nvPr/>
          </p:nvSpPr>
          <p:spPr>
            <a:xfrm rot="10800000">
              <a:off x="4394116" y="3548334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457657" y="3980382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902012" y="4878346"/>
              <a:ext cx="158547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Curved Connector 65"/>
            <p:cNvCxnSpPr>
              <a:stCxn id="33" idx="2"/>
              <a:endCxn id="51" idx="0"/>
            </p:cNvCxnSpPr>
            <p:nvPr/>
          </p:nvCxnSpPr>
          <p:spPr>
            <a:xfrm rot="5400000">
              <a:off x="5042150" y="4511217"/>
              <a:ext cx="427853" cy="144016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79712" y="4446298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79713" y="4570570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DoorLock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frontdoor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6200000">
              <a:off x="3021692" y="4369299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Curved Connector 69"/>
            <p:cNvCxnSpPr>
              <a:stCxn id="67" idx="0"/>
              <a:endCxn id="36" idx="1"/>
            </p:cNvCxnSpPr>
            <p:nvPr/>
          </p:nvCxnSpPr>
          <p:spPr>
            <a:xfrm rot="5400000" flipH="1" flipV="1">
              <a:off x="2955376" y="3974332"/>
              <a:ext cx="612427" cy="331506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sosceles Triangle 70"/>
            <p:cNvSpPr/>
            <p:nvPr/>
          </p:nvSpPr>
          <p:spPr>
            <a:xfrm rot="10800000">
              <a:off x="4394116" y="2612230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/>
            <p:cNvSpPr/>
            <p:nvPr/>
          </p:nvSpPr>
          <p:spPr>
            <a:xfrm rot="10800000">
              <a:off x="4394116" y="167612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72"/>
            <p:cNvSpPr/>
            <p:nvPr/>
          </p:nvSpPr>
          <p:spPr>
            <a:xfrm rot="10800000">
              <a:off x="5834276" y="4446297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30" idx="2"/>
              <a:endCxn id="55" idx="0"/>
            </p:cNvCxnSpPr>
            <p:nvPr/>
          </p:nvCxnSpPr>
          <p:spPr>
            <a:xfrm>
              <a:off x="4527529" y="1311095"/>
              <a:ext cx="8467" cy="36503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5" idx="2"/>
              <a:endCxn id="62" idx="0"/>
            </p:cNvCxnSpPr>
            <p:nvPr/>
          </p:nvCxnSpPr>
          <p:spPr>
            <a:xfrm>
              <a:off x="4535996" y="2247199"/>
              <a:ext cx="0" cy="36503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2" idx="2"/>
              <a:endCxn id="36" idx="0"/>
            </p:cNvCxnSpPr>
            <p:nvPr/>
          </p:nvCxnSpPr>
          <p:spPr>
            <a:xfrm>
              <a:off x="4535996" y="3183303"/>
              <a:ext cx="3735" cy="36503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6" idx="2"/>
              <a:endCxn id="51" idx="0"/>
            </p:cNvCxnSpPr>
            <p:nvPr/>
          </p:nvCxnSpPr>
          <p:spPr>
            <a:xfrm flipH="1">
              <a:off x="4535996" y="4119407"/>
              <a:ext cx="3735" cy="13258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586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218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7704" y="4855"/>
            <a:ext cx="5400600" cy="6736513"/>
            <a:chOff x="1907704" y="4855"/>
            <a:chExt cx="5400600" cy="6736513"/>
          </a:xfrm>
        </p:grpSpPr>
        <p:sp>
          <p:nvSpPr>
            <p:cNvPr id="5" name="Rectangle 4"/>
            <p:cNvSpPr/>
            <p:nvPr/>
          </p:nvSpPr>
          <p:spPr>
            <a:xfrm>
              <a:off x="4707549" y="33265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07549" y="45692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FromAudio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5762228" y="692696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8648" y="4038932"/>
              <a:ext cx="2029316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7182" y="416320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ToCloud</a:t>
              </a:r>
              <a:r>
                <a:rPr lang="en-US" sz="1400" dirty="0" smtClean="0">
                  <a:latin typeface="Helvetica"/>
                  <a:cs typeface="Helvetica"/>
                </a:rPr>
                <a:t>(</a:t>
              </a:r>
              <a:r>
                <a:rPr lang="en-US" sz="1400" dirty="0" err="1" smtClean="0">
                  <a:latin typeface="Helvetica"/>
                  <a:cs typeface="Helvetica"/>
                </a:rPr>
                <a:t>alice@whether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88308" y="3174836"/>
              <a:ext cx="2022525" cy="57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9712" y="3299108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TellWeather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12" name="Curved Connector 11"/>
            <p:cNvCxnSpPr>
              <a:stCxn id="7" idx="1"/>
              <a:endCxn id="20" idx="0"/>
            </p:cNvCxnSpPr>
            <p:nvPr/>
          </p:nvCxnSpPr>
          <p:spPr>
            <a:xfrm rot="5400000">
              <a:off x="5725176" y="1015684"/>
              <a:ext cx="216024" cy="20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 rot="16200000">
              <a:off x="3041901" y="3966924"/>
              <a:ext cx="144016" cy="288032"/>
            </a:xfrm>
            <a:prstGeom prst="rect">
              <a:avLst/>
            </a:prstGeom>
            <a:solidFill>
              <a:schemeClr val="bg1"/>
            </a:solidFill>
            <a:ln w="158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99351" y="5306199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91880" y="5430471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TextToSpeech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4473596" y="5306199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16016" y="1124744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16016" y="1249016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SpeechToText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762228" y="1484784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88648" y="2276872"/>
              <a:ext cx="2029316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7182" y="240114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Authorizer(</a:t>
              </a:r>
              <a:r>
                <a:rPr lang="en-US" sz="1400" dirty="0" err="1" smtClean="0">
                  <a:latin typeface="Helvetica"/>
                  <a:cs typeface="Helvetica"/>
                </a:rPr>
                <a:t>tellwheather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3033394" y="26369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Isosceles Triangle 26"/>
            <p:cNvSpPr/>
            <p:nvPr/>
          </p:nvSpPr>
          <p:spPr>
            <a:xfrm rot="10800000">
              <a:off x="2953956" y="317483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>
              <a:stCxn id="10" idx="3"/>
              <a:endCxn id="18" idx="3"/>
            </p:cNvCxnSpPr>
            <p:nvPr/>
          </p:nvCxnSpPr>
          <p:spPr>
            <a:xfrm>
              <a:off x="4110833" y="3460373"/>
              <a:ext cx="506779" cy="1845826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sosceles Triangle 35"/>
            <p:cNvSpPr/>
            <p:nvPr/>
          </p:nvSpPr>
          <p:spPr>
            <a:xfrm rot="10800000">
              <a:off x="3419872" y="2276872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10800000">
              <a:off x="5690260" y="1124744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2957154" y="3606884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00347" y="609329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4409" y="6217568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ToSpeaker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10800000">
              <a:off x="4483058" y="609329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546600" y="5666239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Curved Connector 48"/>
            <p:cNvCxnSpPr>
              <a:stCxn id="16" idx="2"/>
              <a:endCxn id="45" idx="0"/>
            </p:cNvCxnSpPr>
            <p:nvPr/>
          </p:nvCxnSpPr>
          <p:spPr>
            <a:xfrm rot="16200000" flipH="1">
              <a:off x="4507961" y="5984786"/>
              <a:ext cx="216024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105515" y="4038932"/>
              <a:ext cx="2029316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04049" y="416320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LightBulb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105175" y="3174836"/>
              <a:ext cx="2022525" cy="57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05515" y="3299108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LightsControl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6200000">
              <a:off x="6058768" y="3966924"/>
              <a:ext cx="144016" cy="288032"/>
            </a:xfrm>
            <a:prstGeom prst="rect">
              <a:avLst/>
            </a:prstGeom>
            <a:solidFill>
              <a:schemeClr val="bg1"/>
            </a:solidFill>
            <a:ln w="158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05515" y="2276872"/>
              <a:ext cx="2029316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04049" y="2401144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Authorizer(</a:t>
              </a:r>
              <a:r>
                <a:rPr lang="en-US" sz="1400" dirty="0" err="1" smtClean="0">
                  <a:latin typeface="Helvetica"/>
                  <a:cs typeface="Helvetica"/>
                </a:rPr>
                <a:t>lightscontrol</a:t>
              </a:r>
              <a:r>
                <a:rPr lang="en-US" sz="1400" dirty="0" smtClean="0">
                  <a:latin typeface="Helvetica"/>
                  <a:cs typeface="Helvetica"/>
                </a:rPr>
                <a:t>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rot="16200000">
              <a:off x="6050261" y="2636912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Isosceles Triangle 71"/>
            <p:cNvSpPr/>
            <p:nvPr/>
          </p:nvSpPr>
          <p:spPr>
            <a:xfrm rot="10800000">
              <a:off x="5970823" y="3174836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5974021" y="3606884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urved Connector 76"/>
            <p:cNvCxnSpPr>
              <a:stCxn id="67" idx="1"/>
              <a:endCxn id="16" idx="0"/>
            </p:cNvCxnSpPr>
            <p:nvPr/>
          </p:nvCxnSpPr>
          <p:spPr>
            <a:xfrm rot="10800000" flipV="1">
              <a:off x="4615475" y="3452997"/>
              <a:ext cx="490040" cy="1853202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Isosceles Triangle 87"/>
            <p:cNvSpPr/>
            <p:nvPr/>
          </p:nvSpPr>
          <p:spPr>
            <a:xfrm rot="10800000">
              <a:off x="2555776" y="2276872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Isosceles Triangle 88"/>
            <p:cNvSpPr/>
            <p:nvPr/>
          </p:nvSpPr>
          <p:spPr>
            <a:xfrm rot="10800000">
              <a:off x="6444208" y="2276872"/>
              <a:ext cx="288032" cy="14401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/>
            <p:cNvSpPr/>
            <p:nvPr/>
          </p:nvSpPr>
          <p:spPr>
            <a:xfrm rot="10800000">
              <a:off x="5580112" y="2276872"/>
              <a:ext cx="288032" cy="144016"/>
            </a:xfrm>
            <a:prstGeom prst="triangl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59277" y="332656"/>
              <a:ext cx="2232248" cy="571073"/>
            </a:xfrm>
            <a:prstGeom prst="rect">
              <a:avLst/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259277" y="456928"/>
              <a:ext cx="2232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AppManager</a:t>
              </a:r>
              <a:r>
                <a:rPr lang="en-US" sz="1400" dirty="0" smtClean="0">
                  <a:latin typeface="Helvetica"/>
                  <a:cs typeface="Helvetica"/>
                </a:rPr>
                <a:t>()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3305529" y="692696"/>
              <a:ext cx="144016" cy="288032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907704" y="2111650"/>
              <a:ext cx="2376264" cy="2880320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32040" y="2107455"/>
              <a:ext cx="2376264" cy="2880320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Elbow Connector 2"/>
            <p:cNvCxnSpPr>
              <a:stCxn id="91" idx="2"/>
              <a:endCxn id="88" idx="3"/>
            </p:cNvCxnSpPr>
            <p:nvPr/>
          </p:nvCxnSpPr>
          <p:spPr>
            <a:xfrm rot="5400000">
              <a:off x="2351026" y="1252496"/>
              <a:ext cx="1373143" cy="675609"/>
            </a:xfrm>
            <a:prstGeom prst="bentConnector3">
              <a:avLst>
                <a:gd name="adj1" fmla="val 67265"/>
              </a:avLst>
            </a:prstGeom>
            <a:ln w="15875">
              <a:solidFill>
                <a:srgbClr val="0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91" idx="2"/>
              <a:endCxn id="90" idx="3"/>
            </p:cNvCxnSpPr>
            <p:nvPr/>
          </p:nvCxnSpPr>
          <p:spPr>
            <a:xfrm rot="16200000" flipH="1">
              <a:off x="3863193" y="415936"/>
              <a:ext cx="1373143" cy="2348727"/>
            </a:xfrm>
            <a:prstGeom prst="bentConnector3">
              <a:avLst>
                <a:gd name="adj1" fmla="val 67265"/>
              </a:avLst>
            </a:prstGeom>
            <a:ln w="15875">
              <a:solidFill>
                <a:srgbClr val="0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22" idx="1"/>
              <a:endCxn id="89" idx="3"/>
            </p:cNvCxnSpPr>
            <p:nvPr/>
          </p:nvCxnSpPr>
          <p:spPr>
            <a:xfrm rot="16200000" flipH="1">
              <a:off x="5923198" y="1611846"/>
              <a:ext cx="576064" cy="753988"/>
            </a:xfrm>
            <a:prstGeom prst="bentConnector3">
              <a:avLst>
                <a:gd name="adj1" fmla="val 61758"/>
              </a:avLst>
            </a:prstGeom>
            <a:ln w="15875">
              <a:solidFill>
                <a:srgbClr val="0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22" idx="1"/>
              <a:endCxn id="36" idx="3"/>
            </p:cNvCxnSpPr>
            <p:nvPr/>
          </p:nvCxnSpPr>
          <p:spPr>
            <a:xfrm rot="5400000">
              <a:off x="4411030" y="853666"/>
              <a:ext cx="576064" cy="2270348"/>
            </a:xfrm>
            <a:prstGeom prst="bentConnector3">
              <a:avLst>
                <a:gd name="adj1" fmla="val 61758"/>
              </a:avLst>
            </a:prstGeom>
            <a:ln w="15875">
              <a:solidFill>
                <a:srgbClr val="0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907704" y="465313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Helvetica"/>
                  <a:cs typeface="Helvetica"/>
                </a:rPr>
                <a:t>TellWeather</a:t>
              </a:r>
              <a:r>
                <a:rPr lang="en-US" sz="1200" dirty="0" smtClean="0">
                  <a:latin typeface="Helvetica"/>
                  <a:cs typeface="Helvetica"/>
                </a:rPr>
                <a:t> App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868144" y="465313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 smtClean="0">
                  <a:latin typeface="Helvetica"/>
                  <a:cs typeface="Helvetica"/>
                </a:rPr>
                <a:t>LightsControl</a:t>
              </a:r>
              <a:r>
                <a:rPr lang="en-US" sz="1200" dirty="0" smtClean="0">
                  <a:latin typeface="Helvetica"/>
                  <a:cs typeface="Helvetica"/>
                </a:rPr>
                <a:t> App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74730" y="3323124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01457" y="3301918"/>
              <a:ext cx="144016" cy="288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" name="Straight Arrow Connector 62"/>
            <p:cNvCxnSpPr>
              <a:stCxn id="69" idx="2"/>
              <a:endCxn id="66" idx="0"/>
            </p:cNvCxnSpPr>
            <p:nvPr/>
          </p:nvCxnSpPr>
          <p:spPr>
            <a:xfrm flipH="1">
              <a:off x="6116438" y="2847945"/>
              <a:ext cx="3735" cy="3268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24" idx="2"/>
              <a:endCxn id="10" idx="0"/>
            </p:cNvCxnSpPr>
            <p:nvPr/>
          </p:nvCxnSpPr>
          <p:spPr>
            <a:xfrm flipH="1">
              <a:off x="3099571" y="2847945"/>
              <a:ext cx="3735" cy="3268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" idx="0"/>
              <a:endCxn id="10" idx="2"/>
            </p:cNvCxnSpPr>
            <p:nvPr/>
          </p:nvCxnSpPr>
          <p:spPr>
            <a:xfrm flipH="1" flipV="1">
              <a:off x="3099571" y="3745909"/>
              <a:ext cx="3735" cy="29302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64" idx="0"/>
              <a:endCxn id="66" idx="2"/>
            </p:cNvCxnSpPr>
            <p:nvPr/>
          </p:nvCxnSpPr>
          <p:spPr>
            <a:xfrm flipH="1" flipV="1">
              <a:off x="6116438" y="3745909"/>
              <a:ext cx="3735" cy="29302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1907704" y="1936577"/>
              <a:ext cx="504056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944865" y="1927865"/>
              <a:ext cx="4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ID:1 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347864" y="908720"/>
              <a:ext cx="611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{ID≥0}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796136" y="1717742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{ID≥0}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599389" y="4952201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{ID≥0}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6804248" y="1950945"/>
              <a:ext cx="504056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841409" y="1942233"/>
              <a:ext cx="4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ID:2 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907704" y="188640"/>
              <a:ext cx="5400600" cy="1584176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07704" y="13567"/>
              <a:ext cx="504056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944865" y="4855"/>
              <a:ext cx="4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ID:0 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907704" y="5229200"/>
              <a:ext cx="5400600" cy="1512168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907704" y="5068250"/>
              <a:ext cx="504056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927931" y="5062349"/>
              <a:ext cx="466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ID:0 </a:t>
              </a:r>
              <a:endParaRPr lang="en-US" sz="12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03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53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upo 171"/>
          <p:cNvGrpSpPr/>
          <p:nvPr/>
        </p:nvGrpSpPr>
        <p:grpSpPr>
          <a:xfrm>
            <a:off x="921557" y="1196752"/>
            <a:ext cx="2066267" cy="1296143"/>
            <a:chOff x="2651673" y="5013176"/>
            <a:chExt cx="1724760" cy="772474"/>
          </a:xfrm>
        </p:grpSpPr>
        <p:sp>
          <p:nvSpPr>
            <p:cNvPr id="173" name="Rectangle 64"/>
            <p:cNvSpPr/>
            <p:nvPr/>
          </p:nvSpPr>
          <p:spPr>
            <a:xfrm>
              <a:off x="2651673" y="5013176"/>
              <a:ext cx="1664653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4" name="TextBox 68"/>
            <p:cNvSpPr txBox="1"/>
            <p:nvPr/>
          </p:nvSpPr>
          <p:spPr>
            <a:xfrm>
              <a:off x="2651673" y="5049418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App1</a:t>
              </a:r>
            </a:p>
          </p:txBody>
        </p:sp>
      </p:grpSp>
      <p:sp>
        <p:nvSpPr>
          <p:cNvPr id="65" name="Rectângulo 208"/>
          <p:cNvSpPr/>
          <p:nvPr/>
        </p:nvSpPr>
        <p:spPr>
          <a:xfrm>
            <a:off x="996388" y="1556791"/>
            <a:ext cx="4476953" cy="333627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136" name="Grupo 135"/>
          <p:cNvGrpSpPr/>
          <p:nvPr/>
        </p:nvGrpSpPr>
        <p:grpSpPr>
          <a:xfrm>
            <a:off x="6168854" y="3592630"/>
            <a:ext cx="1067442" cy="700466"/>
            <a:chOff x="5565123" y="3569611"/>
            <a:chExt cx="1067442" cy="700466"/>
          </a:xfrm>
        </p:grpSpPr>
        <p:sp>
          <p:nvSpPr>
            <p:cNvPr id="137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38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Configuration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sp>
        <p:nvSpPr>
          <p:cNvPr id="248" name="TextBox 68"/>
          <p:cNvSpPr txBox="1"/>
          <p:nvPr/>
        </p:nvSpPr>
        <p:spPr>
          <a:xfrm>
            <a:off x="1233301" y="4426789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Face Recognition</a:t>
            </a:r>
          </a:p>
          <a:p>
            <a:pPr algn="ctr"/>
            <a:r>
              <a:rPr lang="en-US" sz="1050" b="1" dirty="0">
                <a:latin typeface="Helvetica"/>
                <a:cs typeface="Helvetica"/>
              </a:rPr>
              <a:t>Component</a:t>
            </a:r>
            <a:endParaRPr lang="en-US" sz="1050" b="1" dirty="0" smtClean="0">
              <a:latin typeface="Helvetica"/>
              <a:cs typeface="Helvetica"/>
            </a:endParaRPr>
          </a:p>
        </p:txBody>
      </p:sp>
      <p:sp>
        <p:nvSpPr>
          <p:cNvPr id="252" name="TextBox 68"/>
          <p:cNvSpPr txBox="1"/>
          <p:nvPr/>
        </p:nvSpPr>
        <p:spPr>
          <a:xfrm>
            <a:off x="7085933" y="2333864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Applications</a:t>
            </a:r>
          </a:p>
        </p:txBody>
      </p:sp>
      <p:sp>
        <p:nvSpPr>
          <p:cNvPr id="253" name="TextBox 68"/>
          <p:cNvSpPr txBox="1"/>
          <p:nvPr/>
        </p:nvSpPr>
        <p:spPr>
          <a:xfrm>
            <a:off x="7560840" y="2647945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HomePad</a:t>
            </a:r>
          </a:p>
        </p:txBody>
      </p:sp>
      <p:grpSp>
        <p:nvGrpSpPr>
          <p:cNvPr id="101" name="Grupo 100"/>
          <p:cNvGrpSpPr/>
          <p:nvPr/>
        </p:nvGrpSpPr>
        <p:grpSpPr>
          <a:xfrm>
            <a:off x="6174203" y="5058463"/>
            <a:ext cx="1067442" cy="700466"/>
            <a:chOff x="5565123" y="3569611"/>
            <a:chExt cx="1067442" cy="700466"/>
          </a:xfrm>
        </p:grpSpPr>
        <p:sp>
          <p:nvSpPr>
            <p:cNvPr id="103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5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Device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106" name="Grupo 105"/>
          <p:cNvGrpSpPr/>
          <p:nvPr/>
        </p:nvGrpSpPr>
        <p:grpSpPr>
          <a:xfrm>
            <a:off x="7799618" y="3586508"/>
            <a:ext cx="1067442" cy="700466"/>
            <a:chOff x="5565123" y="3569611"/>
            <a:chExt cx="1067442" cy="700466"/>
          </a:xfrm>
        </p:grpSpPr>
        <p:sp>
          <p:nvSpPr>
            <p:cNvPr id="107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8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Application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7799618" y="5068581"/>
            <a:ext cx="1067442" cy="700466"/>
            <a:chOff x="5565123" y="3569611"/>
            <a:chExt cx="1067442" cy="700466"/>
          </a:xfrm>
        </p:grpSpPr>
        <p:sp>
          <p:nvSpPr>
            <p:cNvPr id="113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4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Application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Verifier</a:t>
              </a:r>
            </a:p>
          </p:txBody>
        </p:sp>
      </p:grpSp>
      <p:sp>
        <p:nvSpPr>
          <p:cNvPr id="155" name="Rectângulo 208"/>
          <p:cNvSpPr/>
          <p:nvPr/>
        </p:nvSpPr>
        <p:spPr>
          <a:xfrm>
            <a:off x="2809404" y="2842066"/>
            <a:ext cx="1466631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152" name="Grupo 151"/>
          <p:cNvGrpSpPr/>
          <p:nvPr/>
        </p:nvGrpSpPr>
        <p:grpSpPr>
          <a:xfrm>
            <a:off x="2809404" y="3729737"/>
            <a:ext cx="1468575" cy="574975"/>
            <a:chOff x="148919" y="4861097"/>
            <a:chExt cx="831754" cy="574975"/>
          </a:xfrm>
        </p:grpSpPr>
        <p:sp>
          <p:nvSpPr>
            <p:cNvPr id="153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54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Voice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#M</a:t>
              </a:r>
            </a:p>
          </p:txBody>
        </p:sp>
      </p:grpSp>
      <p:sp>
        <p:nvSpPr>
          <p:cNvPr id="156" name="TextBox 68"/>
          <p:cNvSpPr txBox="1"/>
          <p:nvPr/>
        </p:nvSpPr>
        <p:spPr>
          <a:xfrm>
            <a:off x="2859440" y="4421964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Voice Recognition</a:t>
            </a:r>
          </a:p>
          <a:p>
            <a:pPr algn="ctr"/>
            <a:r>
              <a:rPr lang="en-US" sz="1050" b="1" dirty="0">
                <a:latin typeface="Helvetica"/>
                <a:cs typeface="Helvetica"/>
              </a:rPr>
              <a:t>Component</a:t>
            </a:r>
            <a:endParaRPr lang="en-US" sz="1050" b="1" dirty="0" smtClean="0">
              <a:latin typeface="Helvetica"/>
              <a:cs typeface="Helvetica"/>
            </a:endParaRPr>
          </a:p>
        </p:txBody>
      </p:sp>
      <p:sp>
        <p:nvSpPr>
          <p:cNvPr id="63" name="TextBox 68"/>
          <p:cNvSpPr txBox="1"/>
          <p:nvPr/>
        </p:nvSpPr>
        <p:spPr>
          <a:xfrm>
            <a:off x="2859440" y="3463427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68" name="Grupo 67"/>
          <p:cNvGrpSpPr/>
          <p:nvPr/>
        </p:nvGrpSpPr>
        <p:grpSpPr>
          <a:xfrm>
            <a:off x="2701143" y="5077325"/>
            <a:ext cx="1067442" cy="700466"/>
            <a:chOff x="5565684" y="3569611"/>
            <a:chExt cx="1067442" cy="700466"/>
          </a:xfrm>
        </p:grpSpPr>
        <p:sp>
          <p:nvSpPr>
            <p:cNvPr id="69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5565684" y="3608695"/>
              <a:ext cx="106744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Trusted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Component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sp>
        <p:nvSpPr>
          <p:cNvPr id="66" name="TextBox 68"/>
          <p:cNvSpPr txBox="1"/>
          <p:nvPr/>
        </p:nvSpPr>
        <p:spPr>
          <a:xfrm>
            <a:off x="-199768" y="3148537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/>
                <a:cs typeface="Helvetica"/>
              </a:rPr>
              <a:t>Trusted</a:t>
            </a:r>
          </a:p>
          <a:p>
            <a:pPr algn="ctr"/>
            <a:r>
              <a:rPr lang="en-US" sz="1100" b="1" dirty="0" smtClean="0">
                <a:latin typeface="Helvetica"/>
                <a:cs typeface="Helvetica"/>
              </a:rPr>
              <a:t>Components</a:t>
            </a:r>
          </a:p>
        </p:txBody>
      </p:sp>
      <p:grpSp>
        <p:nvGrpSpPr>
          <p:cNvPr id="55" name="Grupo 54"/>
          <p:cNvGrpSpPr/>
          <p:nvPr/>
        </p:nvGrpSpPr>
        <p:grpSpPr>
          <a:xfrm>
            <a:off x="2809404" y="2941125"/>
            <a:ext cx="1468575" cy="574975"/>
            <a:chOff x="148919" y="4861097"/>
            <a:chExt cx="831754" cy="574975"/>
          </a:xfrm>
        </p:grpSpPr>
        <p:sp>
          <p:nvSpPr>
            <p:cNvPr id="56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57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Voice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#1</a:t>
              </a:r>
            </a:p>
          </p:txBody>
        </p:sp>
      </p:grpSp>
      <p:sp>
        <p:nvSpPr>
          <p:cNvPr id="81" name="Rectângulo 208"/>
          <p:cNvSpPr/>
          <p:nvPr/>
        </p:nvSpPr>
        <p:spPr>
          <a:xfrm>
            <a:off x="1183265" y="1700807"/>
            <a:ext cx="1466631" cy="268946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72" name="Grupo 71"/>
          <p:cNvGrpSpPr/>
          <p:nvPr/>
        </p:nvGrpSpPr>
        <p:grpSpPr>
          <a:xfrm>
            <a:off x="1183265" y="3732775"/>
            <a:ext cx="1468575" cy="574975"/>
            <a:chOff x="148919" y="4861097"/>
            <a:chExt cx="831754" cy="574975"/>
          </a:xfrm>
        </p:grpSpPr>
        <p:sp>
          <p:nvSpPr>
            <p:cNvPr id="73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0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Helvetica"/>
                  <a:cs typeface="Helvetica"/>
                </a:rPr>
                <a:t>Face Recognition</a:t>
              </a:r>
              <a:endParaRPr lang="en-US" sz="1050" b="1" dirty="0" smtClean="0">
                <a:latin typeface="Helvetica"/>
                <a:cs typeface="Helvetica"/>
              </a:endParaRP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#N</a:t>
              </a:r>
            </a:p>
          </p:txBody>
        </p:sp>
      </p:grpSp>
      <p:sp>
        <p:nvSpPr>
          <p:cNvPr id="82" name="TextBox 68"/>
          <p:cNvSpPr txBox="1"/>
          <p:nvPr/>
        </p:nvSpPr>
        <p:spPr>
          <a:xfrm>
            <a:off x="1233301" y="3466465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183265" y="2944163"/>
            <a:ext cx="1468575" cy="574975"/>
            <a:chOff x="148919" y="4861097"/>
            <a:chExt cx="831754" cy="574975"/>
          </a:xfrm>
        </p:grpSpPr>
        <p:sp>
          <p:nvSpPr>
            <p:cNvPr id="84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5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Face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#1</a:t>
              </a:r>
            </a:p>
          </p:txBody>
        </p:sp>
      </p:grpSp>
      <p:grpSp>
        <p:nvGrpSpPr>
          <p:cNvPr id="86" name="Grupo 85"/>
          <p:cNvGrpSpPr/>
          <p:nvPr/>
        </p:nvGrpSpPr>
        <p:grpSpPr>
          <a:xfrm>
            <a:off x="1182292" y="1778367"/>
            <a:ext cx="1468575" cy="585029"/>
            <a:chOff x="148919" y="4861097"/>
            <a:chExt cx="831754" cy="585029"/>
          </a:xfrm>
        </p:grpSpPr>
        <p:sp>
          <p:nvSpPr>
            <p:cNvPr id="87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8" name="TextBox 68"/>
            <p:cNvSpPr txBox="1"/>
            <p:nvPr/>
          </p:nvSpPr>
          <p:spPr>
            <a:xfrm>
              <a:off x="148919" y="4869045"/>
              <a:ext cx="83175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Helvetica"/>
                  <a:cs typeface="Helvetica"/>
                </a:rPr>
                <a:t>Face Recognition</a:t>
              </a:r>
              <a:endParaRPr lang="en-US" sz="1050" b="1" dirty="0" smtClean="0">
                <a:latin typeface="Helvetica"/>
                <a:cs typeface="Helvetica"/>
              </a:endParaRP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#App1</a:t>
              </a:r>
            </a:p>
          </p:txBody>
        </p:sp>
      </p:grpSp>
      <p:cxnSp>
        <p:nvCxnSpPr>
          <p:cNvPr id="10" name="Conexão reta 9"/>
          <p:cNvCxnSpPr>
            <a:stCxn id="69" idx="3"/>
            <a:endCxn id="103" idx="1"/>
          </p:cNvCxnSpPr>
          <p:nvPr/>
        </p:nvCxnSpPr>
        <p:spPr>
          <a:xfrm flipV="1">
            <a:off x="3745868" y="5408696"/>
            <a:ext cx="2451613" cy="188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88"/>
          <p:cNvCxnSpPr>
            <a:stCxn id="107" idx="2"/>
            <a:endCxn id="113" idx="0"/>
          </p:cNvCxnSpPr>
          <p:nvPr/>
        </p:nvCxnSpPr>
        <p:spPr>
          <a:xfrm>
            <a:off x="8333900" y="4286974"/>
            <a:ext cx="0" cy="781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/>
          <p:cNvCxnSpPr>
            <a:stCxn id="65" idx="2"/>
            <a:endCxn id="69" idx="0"/>
          </p:cNvCxnSpPr>
          <p:nvPr/>
        </p:nvCxnSpPr>
        <p:spPr>
          <a:xfrm flipH="1">
            <a:off x="3234864" y="4893067"/>
            <a:ext cx="1" cy="1842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/>
          <p:cNvSpPr/>
          <p:nvPr/>
        </p:nvSpPr>
        <p:spPr>
          <a:xfrm>
            <a:off x="921556" y="1196752"/>
            <a:ext cx="1994260" cy="129614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251" name="Conexão recta 250"/>
          <p:cNvCxnSpPr/>
          <p:nvPr/>
        </p:nvCxnSpPr>
        <p:spPr>
          <a:xfrm>
            <a:off x="72504" y="2647945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68"/>
          <p:cNvSpPr txBox="1"/>
          <p:nvPr/>
        </p:nvSpPr>
        <p:spPr>
          <a:xfrm>
            <a:off x="4211960" y="4421964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Other</a:t>
            </a:r>
          </a:p>
          <a:p>
            <a:pPr algn="ctr"/>
            <a:r>
              <a:rPr lang="en-US" sz="1050" b="1" dirty="0" smtClean="0">
                <a:latin typeface="Helvetica"/>
                <a:cs typeface="Helvetica"/>
              </a:rPr>
              <a:t>Components</a:t>
            </a:r>
          </a:p>
        </p:txBody>
      </p:sp>
      <p:sp>
        <p:nvSpPr>
          <p:cNvPr id="59" name="Rectângulo 208"/>
          <p:cNvSpPr/>
          <p:nvPr/>
        </p:nvSpPr>
        <p:spPr>
          <a:xfrm>
            <a:off x="4499992" y="2842066"/>
            <a:ext cx="246339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61" name="Rectângulo 208"/>
          <p:cNvSpPr/>
          <p:nvPr/>
        </p:nvSpPr>
        <p:spPr>
          <a:xfrm>
            <a:off x="5034363" y="2842066"/>
            <a:ext cx="246339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62" name="TextBox 68"/>
          <p:cNvSpPr txBox="1"/>
          <p:nvPr/>
        </p:nvSpPr>
        <p:spPr>
          <a:xfrm>
            <a:off x="4205073" y="3463427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98" name="Grupo 97"/>
          <p:cNvGrpSpPr/>
          <p:nvPr/>
        </p:nvGrpSpPr>
        <p:grpSpPr>
          <a:xfrm>
            <a:off x="6121830" y="1464168"/>
            <a:ext cx="720000" cy="540000"/>
            <a:chOff x="2651673" y="5013176"/>
            <a:chExt cx="1724760" cy="772474"/>
          </a:xfrm>
        </p:grpSpPr>
        <p:sp>
          <p:nvSpPr>
            <p:cNvPr id="100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2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App2</a:t>
              </a:r>
            </a:p>
          </p:txBody>
        </p:sp>
      </p:grpSp>
      <p:grpSp>
        <p:nvGrpSpPr>
          <p:cNvPr id="111" name="Grupo 110"/>
          <p:cNvGrpSpPr/>
          <p:nvPr/>
        </p:nvGrpSpPr>
        <p:grpSpPr>
          <a:xfrm>
            <a:off x="7236296" y="1477185"/>
            <a:ext cx="720000" cy="540000"/>
            <a:chOff x="2651673" y="5013176"/>
            <a:chExt cx="1724760" cy="772474"/>
          </a:xfrm>
        </p:grpSpPr>
        <p:sp>
          <p:nvSpPr>
            <p:cNvPr id="115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6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AppN</a:t>
              </a:r>
            </a:p>
          </p:txBody>
        </p:sp>
      </p:grpSp>
      <p:sp>
        <p:nvSpPr>
          <p:cNvPr id="117" name="Rectângulo 272"/>
          <p:cNvSpPr/>
          <p:nvPr/>
        </p:nvSpPr>
        <p:spPr>
          <a:xfrm>
            <a:off x="5981061" y="1266131"/>
            <a:ext cx="2119331" cy="9361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8" name="TextBox 68"/>
          <p:cNvSpPr txBox="1"/>
          <p:nvPr/>
        </p:nvSpPr>
        <p:spPr>
          <a:xfrm>
            <a:off x="6012160" y="911220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Other Apps</a:t>
            </a:r>
          </a:p>
        </p:txBody>
      </p:sp>
      <p:cxnSp>
        <p:nvCxnSpPr>
          <p:cNvPr id="5" name="Conexão reta unidirecional 4"/>
          <p:cNvCxnSpPr/>
          <p:nvPr/>
        </p:nvCxnSpPr>
        <p:spPr>
          <a:xfrm flipH="1">
            <a:off x="5508152" y="1816944"/>
            <a:ext cx="4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68"/>
          <p:cNvSpPr txBox="1"/>
          <p:nvPr/>
        </p:nvSpPr>
        <p:spPr>
          <a:xfrm>
            <a:off x="6348128" y="1617885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cxnSp>
        <p:nvCxnSpPr>
          <p:cNvPr id="120" name="Conexão reta 119"/>
          <p:cNvCxnSpPr>
            <a:stCxn id="137" idx="3"/>
            <a:endCxn id="107" idx="1"/>
          </p:cNvCxnSpPr>
          <p:nvPr/>
        </p:nvCxnSpPr>
        <p:spPr>
          <a:xfrm flipV="1">
            <a:off x="7214140" y="3936741"/>
            <a:ext cx="608756" cy="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xão reta 120"/>
          <p:cNvCxnSpPr>
            <a:stCxn id="137" idx="2"/>
            <a:endCxn id="103" idx="0"/>
          </p:cNvCxnSpPr>
          <p:nvPr/>
        </p:nvCxnSpPr>
        <p:spPr>
          <a:xfrm>
            <a:off x="6703136" y="4293096"/>
            <a:ext cx="5349" cy="7653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cta 250"/>
          <p:cNvCxnSpPr/>
          <p:nvPr/>
        </p:nvCxnSpPr>
        <p:spPr>
          <a:xfrm>
            <a:off x="35496" y="6093296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cta 250"/>
          <p:cNvCxnSpPr/>
          <p:nvPr/>
        </p:nvCxnSpPr>
        <p:spPr>
          <a:xfrm>
            <a:off x="35496" y="6525344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68"/>
          <p:cNvSpPr txBox="1"/>
          <p:nvPr/>
        </p:nvSpPr>
        <p:spPr>
          <a:xfrm>
            <a:off x="7596336" y="6536377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Hardware</a:t>
            </a:r>
          </a:p>
        </p:txBody>
      </p:sp>
      <p:sp>
        <p:nvSpPr>
          <p:cNvPr id="95" name="TextBox 68"/>
          <p:cNvSpPr txBox="1"/>
          <p:nvPr/>
        </p:nvSpPr>
        <p:spPr>
          <a:xfrm>
            <a:off x="7596336" y="6176337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1242406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77476" y="1590660"/>
            <a:ext cx="6518860" cy="3888432"/>
            <a:chOff x="1077476" y="1590660"/>
            <a:chExt cx="6518860" cy="3888432"/>
          </a:xfrm>
        </p:grpSpPr>
        <p:sp>
          <p:nvSpPr>
            <p:cNvPr id="27" name="Rectangle 26"/>
            <p:cNvSpPr/>
            <p:nvPr/>
          </p:nvSpPr>
          <p:spPr>
            <a:xfrm>
              <a:off x="1077476" y="1590660"/>
              <a:ext cx="6518860" cy="3888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8595" y="4221088"/>
              <a:ext cx="4176464" cy="86409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88595" y="3212976"/>
              <a:ext cx="4176464" cy="86409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8595" y="2797426"/>
              <a:ext cx="4176464" cy="27153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Event Bus</a:t>
              </a:r>
              <a:endParaRPr lang="en-US" sz="12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32611" y="436510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Camera Drivers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32611" y="3356992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FromCamera Driver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255854" y="436510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Network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255854" y="3356992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  <a:latin typeface="Helvetica"/>
                  <a:cs typeface="Helvetica"/>
                </a:rPr>
                <a:t>ToCloud</a:t>
              </a:r>
              <a:endParaRPr lang="en-US" sz="1400" dirty="0" smtClean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4739" y="3501008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…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4739" y="4489375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…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87624" y="1772816"/>
              <a:ext cx="1656184" cy="33123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87624" y="1772816"/>
              <a:ext cx="1656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Hub Controller</a:t>
              </a:r>
              <a:endParaRPr lang="en-US" sz="1400" b="1" dirty="0">
                <a:latin typeface="Helvetica"/>
                <a:cs typeface="Helvetica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23173" y="220486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Configuration Manager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323173" y="292494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Model Checker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323173" y="364502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Extensions Manager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323173" y="4365104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Element Dashboard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8595" y="1772816"/>
              <a:ext cx="4176464" cy="86409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6627" y="1916832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FromCamera Instance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183846" y="1916832"/>
              <a:ext cx="1394075" cy="576064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  <a:latin typeface="Helvetica"/>
                  <a:cs typeface="Helvetica"/>
                </a:rPr>
                <a:t>ToCloud</a:t>
              </a:r>
              <a:endParaRPr lang="en-US" sz="1400" dirty="0" smtClean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Instance</a:t>
              </a:r>
              <a:endParaRPr lang="en-US" sz="14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56947" y="2103239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Element</a:t>
              </a:r>
            </a:p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Instances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2971" y="3530625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Element</a:t>
              </a:r>
            </a:p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Drivers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72971" y="4538737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System</a:t>
              </a:r>
            </a:p>
            <a:p>
              <a:pPr algn="r"/>
              <a:r>
                <a:rPr lang="en-US" sz="1200" dirty="0" smtClean="0">
                  <a:latin typeface="Helvetica"/>
                  <a:cs typeface="Helvetica"/>
                </a:rPr>
                <a:t>Drivers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1298502" y="3239108"/>
              <a:ext cx="3384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Hub Runtime</a:t>
              </a:r>
              <a:endParaRPr lang="en-US" sz="1400" b="1" dirty="0">
                <a:latin typeface="Helvetica"/>
                <a:cs typeface="Helvetica"/>
              </a:endParaRPr>
            </a:p>
          </p:txBody>
        </p:sp>
        <p:sp>
          <p:nvSpPr>
            <p:cNvPr id="2" name="Right Bracket 1"/>
            <p:cNvSpPr/>
            <p:nvPr/>
          </p:nvSpPr>
          <p:spPr>
            <a:xfrm rot="10800000">
              <a:off x="3144578" y="1772816"/>
              <a:ext cx="72008" cy="3312368"/>
            </a:xfrm>
            <a:prstGeom prst="rightBracket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/>
            <p:cNvCxnSpPr/>
            <p:nvPr/>
          </p:nvCxnSpPr>
          <p:spPr>
            <a:xfrm rot="16200000" flipH="1">
              <a:off x="3934670" y="4151078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/>
            <p:nvPr/>
          </p:nvCxnSpPr>
          <p:spPr>
            <a:xfrm rot="16200000" flipH="1">
              <a:off x="5806878" y="4151078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rot="16200000" flipH="1">
              <a:off x="3934670" y="3137974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/>
            <p:nvPr/>
          </p:nvCxnSpPr>
          <p:spPr>
            <a:xfrm rot="16200000" flipH="1">
              <a:off x="4078686" y="2710918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16200000" flipH="1">
              <a:off x="5805881" y="3137974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rot="16200000" flipH="1">
              <a:off x="5734870" y="2710918"/>
              <a:ext cx="293023" cy="9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tx1"/>
              </a:solidFill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15616" y="5120513"/>
              <a:ext cx="6480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>
                  <a:latin typeface="Helvetica"/>
                  <a:cs typeface="Helvetica"/>
                </a:rPr>
                <a:t>Homepad</a:t>
              </a:r>
              <a:r>
                <a:rPr lang="en-US" sz="1400" b="1" dirty="0" smtClean="0">
                  <a:latin typeface="Helvetica"/>
                  <a:cs typeface="Helvetica"/>
                </a:rPr>
                <a:t> Hub</a:t>
              </a:r>
              <a:endParaRPr lang="en-US" sz="14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0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55576" y="1196752"/>
            <a:ext cx="3816424" cy="280831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3849" y="2060848"/>
            <a:ext cx="1008112" cy="360040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  <a:latin typeface="Helvetica"/>
                <a:cs typeface="Helvetica"/>
              </a:rPr>
              <a:t>Home App 1</a:t>
            </a:r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03849" y="2492896"/>
            <a:ext cx="1008112" cy="360040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  <a:latin typeface="Helvetica"/>
                <a:cs typeface="Helvetica"/>
              </a:rPr>
              <a:t>Home App 2</a:t>
            </a:r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9833" y="1916832"/>
            <a:ext cx="1296144" cy="1080120"/>
          </a:xfrm>
          <a:prstGeom prst="round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809" y="3068960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HomePad</a:t>
            </a:r>
            <a:r>
              <a:rPr lang="en-US" sz="1400" b="1" dirty="0" smtClean="0">
                <a:latin typeface="Helvetica"/>
                <a:cs typeface="Helvetica"/>
              </a:rPr>
              <a:t> Hub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" name="Cloud 7"/>
          <p:cNvSpPr/>
          <p:nvPr/>
        </p:nvSpPr>
        <p:spPr>
          <a:xfrm rot="11044852">
            <a:off x="4884103" y="1455420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6111" y="1570073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A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1" name="Cloud 10"/>
          <p:cNvSpPr/>
          <p:nvPr/>
        </p:nvSpPr>
        <p:spPr>
          <a:xfrm rot="11044852">
            <a:off x="6036230" y="2319517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08238" y="2434170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B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3" name="Cloud 12"/>
          <p:cNvSpPr/>
          <p:nvPr/>
        </p:nvSpPr>
        <p:spPr>
          <a:xfrm rot="11044852">
            <a:off x="5076056" y="3098323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32129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C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763688" y="1556792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763688" y="2132856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10800000">
            <a:off x="1043608" y="2492896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0800000">
            <a:off x="1043608" y="3068960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5616" y="1249015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Sensors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544" y="3501008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Actuators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365104"/>
            <a:ext cx="1387872" cy="13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1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62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upo 171"/>
          <p:cNvGrpSpPr/>
          <p:nvPr/>
        </p:nvGrpSpPr>
        <p:grpSpPr>
          <a:xfrm>
            <a:off x="921557" y="1196752"/>
            <a:ext cx="2066267" cy="1296143"/>
            <a:chOff x="2651673" y="5013176"/>
            <a:chExt cx="1724760" cy="772474"/>
          </a:xfrm>
        </p:grpSpPr>
        <p:sp>
          <p:nvSpPr>
            <p:cNvPr id="173" name="Rectangle 64"/>
            <p:cNvSpPr/>
            <p:nvPr/>
          </p:nvSpPr>
          <p:spPr>
            <a:xfrm>
              <a:off x="2651673" y="5013176"/>
              <a:ext cx="1664653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4" name="TextBox 68"/>
            <p:cNvSpPr txBox="1"/>
            <p:nvPr/>
          </p:nvSpPr>
          <p:spPr>
            <a:xfrm>
              <a:off x="2651673" y="5049418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App1</a:t>
              </a:r>
            </a:p>
          </p:txBody>
        </p:sp>
      </p:grpSp>
      <p:sp>
        <p:nvSpPr>
          <p:cNvPr id="65" name="Rectângulo 208"/>
          <p:cNvSpPr/>
          <p:nvPr/>
        </p:nvSpPr>
        <p:spPr>
          <a:xfrm>
            <a:off x="996388" y="1556791"/>
            <a:ext cx="4476953" cy="333627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136" name="Grupo 135"/>
          <p:cNvGrpSpPr/>
          <p:nvPr/>
        </p:nvGrpSpPr>
        <p:grpSpPr>
          <a:xfrm>
            <a:off x="6168854" y="3592630"/>
            <a:ext cx="1067442" cy="700466"/>
            <a:chOff x="5565123" y="3569611"/>
            <a:chExt cx="1067442" cy="700466"/>
          </a:xfrm>
        </p:grpSpPr>
        <p:sp>
          <p:nvSpPr>
            <p:cNvPr id="137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38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Configuration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sp>
        <p:nvSpPr>
          <p:cNvPr id="248" name="TextBox 68"/>
          <p:cNvSpPr txBox="1"/>
          <p:nvPr/>
        </p:nvSpPr>
        <p:spPr>
          <a:xfrm>
            <a:off x="1233301" y="4426789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Face Recognition</a:t>
            </a:r>
          </a:p>
          <a:p>
            <a:pPr algn="ctr"/>
            <a:r>
              <a:rPr lang="en-US" sz="1050" b="1" dirty="0">
                <a:latin typeface="Helvetica"/>
                <a:cs typeface="Helvetica"/>
              </a:rPr>
              <a:t>Component</a:t>
            </a:r>
            <a:endParaRPr lang="en-US" sz="1050" b="1" dirty="0" smtClean="0">
              <a:latin typeface="Helvetica"/>
              <a:cs typeface="Helvetica"/>
            </a:endParaRPr>
          </a:p>
        </p:txBody>
      </p:sp>
      <p:sp>
        <p:nvSpPr>
          <p:cNvPr id="252" name="TextBox 68"/>
          <p:cNvSpPr txBox="1"/>
          <p:nvPr/>
        </p:nvSpPr>
        <p:spPr>
          <a:xfrm>
            <a:off x="7085933" y="2333864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Applications</a:t>
            </a:r>
          </a:p>
        </p:txBody>
      </p:sp>
      <p:sp>
        <p:nvSpPr>
          <p:cNvPr id="253" name="TextBox 68"/>
          <p:cNvSpPr txBox="1"/>
          <p:nvPr/>
        </p:nvSpPr>
        <p:spPr>
          <a:xfrm>
            <a:off x="7560840" y="2647945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HomePad</a:t>
            </a:r>
          </a:p>
        </p:txBody>
      </p:sp>
      <p:grpSp>
        <p:nvGrpSpPr>
          <p:cNvPr id="101" name="Grupo 100"/>
          <p:cNvGrpSpPr/>
          <p:nvPr/>
        </p:nvGrpSpPr>
        <p:grpSpPr>
          <a:xfrm>
            <a:off x="6174203" y="5058463"/>
            <a:ext cx="1067442" cy="700466"/>
            <a:chOff x="5565123" y="3569611"/>
            <a:chExt cx="1067442" cy="700466"/>
          </a:xfrm>
        </p:grpSpPr>
        <p:sp>
          <p:nvSpPr>
            <p:cNvPr id="103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5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Device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106" name="Grupo 105"/>
          <p:cNvGrpSpPr/>
          <p:nvPr/>
        </p:nvGrpSpPr>
        <p:grpSpPr>
          <a:xfrm>
            <a:off x="7799618" y="3586508"/>
            <a:ext cx="1067442" cy="700466"/>
            <a:chOff x="5565123" y="3569611"/>
            <a:chExt cx="1067442" cy="700466"/>
          </a:xfrm>
        </p:grpSpPr>
        <p:sp>
          <p:nvSpPr>
            <p:cNvPr id="107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08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Application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7799618" y="5068581"/>
            <a:ext cx="1067442" cy="700466"/>
            <a:chOff x="5565123" y="3569611"/>
            <a:chExt cx="1067442" cy="700466"/>
          </a:xfrm>
        </p:grpSpPr>
        <p:sp>
          <p:nvSpPr>
            <p:cNvPr id="113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14" name="TextBox 68"/>
            <p:cNvSpPr txBox="1"/>
            <p:nvPr/>
          </p:nvSpPr>
          <p:spPr>
            <a:xfrm>
              <a:off x="5565123" y="3682655"/>
              <a:ext cx="10674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Application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Verifier</a:t>
              </a:r>
            </a:p>
          </p:txBody>
        </p:sp>
      </p:grpSp>
      <p:sp>
        <p:nvSpPr>
          <p:cNvPr id="155" name="Rectângulo 208"/>
          <p:cNvSpPr/>
          <p:nvPr/>
        </p:nvSpPr>
        <p:spPr>
          <a:xfrm>
            <a:off x="2809404" y="2842066"/>
            <a:ext cx="1466631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152" name="Grupo 151"/>
          <p:cNvGrpSpPr/>
          <p:nvPr/>
        </p:nvGrpSpPr>
        <p:grpSpPr>
          <a:xfrm>
            <a:off x="2809404" y="3729737"/>
            <a:ext cx="1468575" cy="574975"/>
            <a:chOff x="148919" y="4861097"/>
            <a:chExt cx="831754" cy="574975"/>
          </a:xfrm>
        </p:grpSpPr>
        <p:sp>
          <p:nvSpPr>
            <p:cNvPr id="153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54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Voice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#M</a:t>
              </a:r>
            </a:p>
          </p:txBody>
        </p:sp>
      </p:grpSp>
      <p:sp>
        <p:nvSpPr>
          <p:cNvPr id="156" name="TextBox 68"/>
          <p:cNvSpPr txBox="1"/>
          <p:nvPr/>
        </p:nvSpPr>
        <p:spPr>
          <a:xfrm>
            <a:off x="2859440" y="4421964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Voice Recognition</a:t>
            </a:r>
          </a:p>
          <a:p>
            <a:pPr algn="ctr"/>
            <a:r>
              <a:rPr lang="en-US" sz="1050" b="1" dirty="0">
                <a:latin typeface="Helvetica"/>
                <a:cs typeface="Helvetica"/>
              </a:rPr>
              <a:t>Component</a:t>
            </a:r>
            <a:endParaRPr lang="en-US" sz="1050" b="1" dirty="0" smtClean="0">
              <a:latin typeface="Helvetica"/>
              <a:cs typeface="Helvetica"/>
            </a:endParaRPr>
          </a:p>
        </p:txBody>
      </p:sp>
      <p:sp>
        <p:nvSpPr>
          <p:cNvPr id="63" name="TextBox 68"/>
          <p:cNvSpPr txBox="1"/>
          <p:nvPr/>
        </p:nvSpPr>
        <p:spPr>
          <a:xfrm>
            <a:off x="2859440" y="3463427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68" name="Grupo 67"/>
          <p:cNvGrpSpPr/>
          <p:nvPr/>
        </p:nvGrpSpPr>
        <p:grpSpPr>
          <a:xfrm>
            <a:off x="2701143" y="5077325"/>
            <a:ext cx="1067442" cy="700466"/>
            <a:chOff x="5565684" y="3569611"/>
            <a:chExt cx="1067442" cy="700466"/>
          </a:xfrm>
        </p:grpSpPr>
        <p:sp>
          <p:nvSpPr>
            <p:cNvPr id="69" name="Rectangle 64"/>
            <p:cNvSpPr/>
            <p:nvPr/>
          </p:nvSpPr>
          <p:spPr>
            <a:xfrm>
              <a:off x="5588401" y="3569611"/>
              <a:ext cx="102200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5565684" y="3608695"/>
              <a:ext cx="106744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Trusted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Component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sp>
        <p:nvSpPr>
          <p:cNvPr id="66" name="TextBox 68"/>
          <p:cNvSpPr txBox="1"/>
          <p:nvPr/>
        </p:nvSpPr>
        <p:spPr>
          <a:xfrm>
            <a:off x="-199768" y="3148537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/>
                <a:cs typeface="Helvetica"/>
              </a:rPr>
              <a:t>Trusted</a:t>
            </a:r>
          </a:p>
          <a:p>
            <a:pPr algn="ctr"/>
            <a:r>
              <a:rPr lang="en-US" sz="1100" b="1" dirty="0" smtClean="0">
                <a:latin typeface="Helvetica"/>
                <a:cs typeface="Helvetica"/>
              </a:rPr>
              <a:t>Components</a:t>
            </a:r>
          </a:p>
        </p:txBody>
      </p:sp>
      <p:grpSp>
        <p:nvGrpSpPr>
          <p:cNvPr id="55" name="Grupo 54"/>
          <p:cNvGrpSpPr/>
          <p:nvPr/>
        </p:nvGrpSpPr>
        <p:grpSpPr>
          <a:xfrm>
            <a:off x="2809404" y="2941125"/>
            <a:ext cx="1468575" cy="574975"/>
            <a:chOff x="148919" y="4861097"/>
            <a:chExt cx="831754" cy="574975"/>
          </a:xfrm>
        </p:grpSpPr>
        <p:sp>
          <p:nvSpPr>
            <p:cNvPr id="56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57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Voice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#1</a:t>
              </a:r>
            </a:p>
          </p:txBody>
        </p:sp>
      </p:grpSp>
      <p:sp>
        <p:nvSpPr>
          <p:cNvPr id="81" name="Rectângulo 208"/>
          <p:cNvSpPr/>
          <p:nvPr/>
        </p:nvSpPr>
        <p:spPr>
          <a:xfrm>
            <a:off x="1183265" y="1700807"/>
            <a:ext cx="1466631" cy="268946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grpSp>
        <p:nvGrpSpPr>
          <p:cNvPr id="72" name="Grupo 71"/>
          <p:cNvGrpSpPr/>
          <p:nvPr/>
        </p:nvGrpSpPr>
        <p:grpSpPr>
          <a:xfrm>
            <a:off x="1183265" y="3732775"/>
            <a:ext cx="1468575" cy="574975"/>
            <a:chOff x="148919" y="4861097"/>
            <a:chExt cx="831754" cy="574975"/>
          </a:xfrm>
        </p:grpSpPr>
        <p:sp>
          <p:nvSpPr>
            <p:cNvPr id="73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0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Helvetica"/>
                  <a:cs typeface="Helvetica"/>
                </a:rPr>
                <a:t>Face Recognition</a:t>
              </a:r>
              <a:endParaRPr lang="en-US" sz="1050" b="1" dirty="0" smtClean="0">
                <a:latin typeface="Helvetica"/>
                <a:cs typeface="Helvetica"/>
              </a:endParaRP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#N</a:t>
              </a:r>
            </a:p>
          </p:txBody>
        </p:sp>
      </p:grpSp>
      <p:sp>
        <p:nvSpPr>
          <p:cNvPr id="82" name="TextBox 68"/>
          <p:cNvSpPr txBox="1"/>
          <p:nvPr/>
        </p:nvSpPr>
        <p:spPr>
          <a:xfrm>
            <a:off x="1233301" y="3466465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183265" y="2944163"/>
            <a:ext cx="1468575" cy="574975"/>
            <a:chOff x="148919" y="4861097"/>
            <a:chExt cx="831754" cy="574975"/>
          </a:xfrm>
        </p:grpSpPr>
        <p:sp>
          <p:nvSpPr>
            <p:cNvPr id="84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5" name="TextBox 68"/>
            <p:cNvSpPr txBox="1"/>
            <p:nvPr/>
          </p:nvSpPr>
          <p:spPr>
            <a:xfrm>
              <a:off x="148919" y="4935767"/>
              <a:ext cx="83175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Face Recognition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#1</a:t>
              </a:r>
            </a:p>
          </p:txBody>
        </p:sp>
      </p:grpSp>
      <p:grpSp>
        <p:nvGrpSpPr>
          <p:cNvPr id="86" name="Grupo 85"/>
          <p:cNvGrpSpPr/>
          <p:nvPr/>
        </p:nvGrpSpPr>
        <p:grpSpPr>
          <a:xfrm>
            <a:off x="1182292" y="1778367"/>
            <a:ext cx="1468575" cy="585029"/>
            <a:chOff x="148919" y="4861097"/>
            <a:chExt cx="831754" cy="585029"/>
          </a:xfrm>
        </p:grpSpPr>
        <p:sp>
          <p:nvSpPr>
            <p:cNvPr id="87" name="Rectangle 64"/>
            <p:cNvSpPr/>
            <p:nvPr/>
          </p:nvSpPr>
          <p:spPr>
            <a:xfrm>
              <a:off x="179510" y="4861097"/>
              <a:ext cx="770573" cy="574975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8" name="TextBox 68"/>
            <p:cNvSpPr txBox="1"/>
            <p:nvPr/>
          </p:nvSpPr>
          <p:spPr>
            <a:xfrm>
              <a:off x="148919" y="4869045"/>
              <a:ext cx="83175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Helvetica"/>
                  <a:cs typeface="Helvetica"/>
                </a:rPr>
                <a:t>Face Recognition</a:t>
              </a:r>
              <a:endParaRPr lang="en-US" sz="1050" b="1" dirty="0" smtClean="0">
                <a:latin typeface="Helvetica"/>
                <a:cs typeface="Helvetica"/>
              </a:endParaRP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Implementation #App1</a:t>
              </a:r>
            </a:p>
          </p:txBody>
        </p:sp>
      </p:grpSp>
      <p:cxnSp>
        <p:nvCxnSpPr>
          <p:cNvPr id="10" name="Conexão reta 9"/>
          <p:cNvCxnSpPr>
            <a:stCxn id="69" idx="3"/>
            <a:endCxn id="103" idx="1"/>
          </p:cNvCxnSpPr>
          <p:nvPr/>
        </p:nvCxnSpPr>
        <p:spPr>
          <a:xfrm flipV="1">
            <a:off x="3745868" y="5408696"/>
            <a:ext cx="2451613" cy="188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88"/>
          <p:cNvCxnSpPr>
            <a:stCxn id="107" idx="2"/>
            <a:endCxn id="113" idx="0"/>
          </p:cNvCxnSpPr>
          <p:nvPr/>
        </p:nvCxnSpPr>
        <p:spPr>
          <a:xfrm>
            <a:off x="8333900" y="4286974"/>
            <a:ext cx="0" cy="781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/>
          <p:cNvCxnSpPr>
            <a:stCxn id="65" idx="2"/>
            <a:endCxn id="69" idx="0"/>
          </p:cNvCxnSpPr>
          <p:nvPr/>
        </p:nvCxnSpPr>
        <p:spPr>
          <a:xfrm flipH="1">
            <a:off x="3234864" y="4893067"/>
            <a:ext cx="1" cy="1842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tângulo 98"/>
          <p:cNvSpPr/>
          <p:nvPr/>
        </p:nvSpPr>
        <p:spPr>
          <a:xfrm>
            <a:off x="921556" y="1196752"/>
            <a:ext cx="1994260" cy="129614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251" name="Conexão recta 250"/>
          <p:cNvCxnSpPr/>
          <p:nvPr/>
        </p:nvCxnSpPr>
        <p:spPr>
          <a:xfrm>
            <a:off x="72504" y="2647945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68"/>
          <p:cNvSpPr txBox="1"/>
          <p:nvPr/>
        </p:nvSpPr>
        <p:spPr>
          <a:xfrm>
            <a:off x="4211960" y="4421964"/>
            <a:ext cx="1375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Other</a:t>
            </a:r>
          </a:p>
          <a:p>
            <a:pPr algn="ctr"/>
            <a:r>
              <a:rPr lang="en-US" sz="1050" b="1" dirty="0" smtClean="0">
                <a:latin typeface="Helvetica"/>
                <a:cs typeface="Helvetica"/>
              </a:rPr>
              <a:t>Components</a:t>
            </a:r>
          </a:p>
        </p:txBody>
      </p:sp>
      <p:sp>
        <p:nvSpPr>
          <p:cNvPr id="59" name="Rectângulo 208"/>
          <p:cNvSpPr/>
          <p:nvPr/>
        </p:nvSpPr>
        <p:spPr>
          <a:xfrm>
            <a:off x="4499992" y="2842066"/>
            <a:ext cx="246339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61" name="Rectângulo 208"/>
          <p:cNvSpPr/>
          <p:nvPr/>
        </p:nvSpPr>
        <p:spPr>
          <a:xfrm>
            <a:off x="5034363" y="2842066"/>
            <a:ext cx="246339" cy="15451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62" name="TextBox 68"/>
          <p:cNvSpPr txBox="1"/>
          <p:nvPr/>
        </p:nvSpPr>
        <p:spPr>
          <a:xfrm>
            <a:off x="4205073" y="3463427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grpSp>
        <p:nvGrpSpPr>
          <p:cNvPr id="98" name="Grupo 97"/>
          <p:cNvGrpSpPr/>
          <p:nvPr/>
        </p:nvGrpSpPr>
        <p:grpSpPr>
          <a:xfrm>
            <a:off x="6121830" y="1464168"/>
            <a:ext cx="720000" cy="540000"/>
            <a:chOff x="2651673" y="5013176"/>
            <a:chExt cx="1724760" cy="772474"/>
          </a:xfrm>
        </p:grpSpPr>
        <p:sp>
          <p:nvSpPr>
            <p:cNvPr id="100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2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App2</a:t>
              </a:r>
            </a:p>
          </p:txBody>
        </p:sp>
      </p:grpSp>
      <p:grpSp>
        <p:nvGrpSpPr>
          <p:cNvPr id="111" name="Grupo 110"/>
          <p:cNvGrpSpPr/>
          <p:nvPr/>
        </p:nvGrpSpPr>
        <p:grpSpPr>
          <a:xfrm>
            <a:off x="7236296" y="1477185"/>
            <a:ext cx="720000" cy="540000"/>
            <a:chOff x="2651673" y="5013176"/>
            <a:chExt cx="1724760" cy="772474"/>
          </a:xfrm>
        </p:grpSpPr>
        <p:sp>
          <p:nvSpPr>
            <p:cNvPr id="115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6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AppN</a:t>
              </a:r>
            </a:p>
          </p:txBody>
        </p:sp>
      </p:grpSp>
      <p:sp>
        <p:nvSpPr>
          <p:cNvPr id="117" name="Rectângulo 272"/>
          <p:cNvSpPr/>
          <p:nvPr/>
        </p:nvSpPr>
        <p:spPr>
          <a:xfrm>
            <a:off x="5981061" y="1266131"/>
            <a:ext cx="2119331" cy="9361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8" name="TextBox 68"/>
          <p:cNvSpPr txBox="1"/>
          <p:nvPr/>
        </p:nvSpPr>
        <p:spPr>
          <a:xfrm>
            <a:off x="6012160" y="911220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Other Apps</a:t>
            </a:r>
          </a:p>
        </p:txBody>
      </p:sp>
      <p:cxnSp>
        <p:nvCxnSpPr>
          <p:cNvPr id="5" name="Conexão reta unidirecional 4"/>
          <p:cNvCxnSpPr/>
          <p:nvPr/>
        </p:nvCxnSpPr>
        <p:spPr>
          <a:xfrm flipH="1">
            <a:off x="5508152" y="1816944"/>
            <a:ext cx="4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68"/>
          <p:cNvSpPr txBox="1"/>
          <p:nvPr/>
        </p:nvSpPr>
        <p:spPr>
          <a:xfrm>
            <a:off x="6348128" y="1617885"/>
            <a:ext cx="1375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…</a:t>
            </a:r>
          </a:p>
        </p:txBody>
      </p:sp>
      <p:cxnSp>
        <p:nvCxnSpPr>
          <p:cNvPr id="120" name="Conexão reta 119"/>
          <p:cNvCxnSpPr>
            <a:stCxn id="137" idx="3"/>
            <a:endCxn id="107" idx="1"/>
          </p:cNvCxnSpPr>
          <p:nvPr/>
        </p:nvCxnSpPr>
        <p:spPr>
          <a:xfrm flipV="1">
            <a:off x="7214140" y="3936741"/>
            <a:ext cx="608756" cy="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xão reta 120"/>
          <p:cNvCxnSpPr>
            <a:stCxn id="137" idx="2"/>
            <a:endCxn id="103" idx="0"/>
          </p:cNvCxnSpPr>
          <p:nvPr/>
        </p:nvCxnSpPr>
        <p:spPr>
          <a:xfrm>
            <a:off x="6703136" y="4293096"/>
            <a:ext cx="5349" cy="7653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cta 250"/>
          <p:cNvCxnSpPr/>
          <p:nvPr/>
        </p:nvCxnSpPr>
        <p:spPr>
          <a:xfrm>
            <a:off x="35496" y="6093296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cta 250"/>
          <p:cNvCxnSpPr/>
          <p:nvPr/>
        </p:nvCxnSpPr>
        <p:spPr>
          <a:xfrm>
            <a:off x="35496" y="6525344"/>
            <a:ext cx="9036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68"/>
          <p:cNvSpPr txBox="1"/>
          <p:nvPr/>
        </p:nvSpPr>
        <p:spPr>
          <a:xfrm>
            <a:off x="7596336" y="6536377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Hardware</a:t>
            </a:r>
          </a:p>
        </p:txBody>
      </p:sp>
      <p:sp>
        <p:nvSpPr>
          <p:cNvPr id="95" name="TextBox 68"/>
          <p:cNvSpPr txBox="1"/>
          <p:nvPr/>
        </p:nvSpPr>
        <p:spPr>
          <a:xfrm>
            <a:off x="7596336" y="6176337"/>
            <a:ext cx="1544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Helvetica"/>
                <a:cs typeface="Helvetica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3582898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ângulo 208"/>
          <p:cNvSpPr/>
          <p:nvPr/>
        </p:nvSpPr>
        <p:spPr>
          <a:xfrm>
            <a:off x="2267744" y="1628800"/>
            <a:ext cx="5040560" cy="374441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248" name="TextBox 68"/>
          <p:cNvSpPr txBox="1"/>
          <p:nvPr/>
        </p:nvSpPr>
        <p:spPr>
          <a:xfrm>
            <a:off x="3521761" y="1701734"/>
            <a:ext cx="25325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Voice Recognition Component</a:t>
            </a:r>
          </a:p>
        </p:txBody>
      </p:sp>
      <p:sp>
        <p:nvSpPr>
          <p:cNvPr id="66" name="TextBox 68"/>
          <p:cNvSpPr txBox="1"/>
          <p:nvPr/>
        </p:nvSpPr>
        <p:spPr>
          <a:xfrm>
            <a:off x="820697" y="3980964"/>
            <a:ext cx="13750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/>
                <a:cs typeface="Helvetica"/>
              </a:rPr>
              <a:t>Microphone Audio</a:t>
            </a:r>
          </a:p>
          <a:p>
            <a:pPr algn="ctr"/>
            <a:r>
              <a:rPr lang="en-US" sz="1100" b="1" dirty="0" smtClean="0">
                <a:latin typeface="Helvetica"/>
                <a:cs typeface="Helvetica"/>
              </a:rPr>
              <a:t>Sample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152728" y="4643158"/>
            <a:ext cx="2683068" cy="591947"/>
            <a:chOff x="3152729" y="4907314"/>
            <a:chExt cx="2683068" cy="591947"/>
          </a:xfrm>
        </p:grpSpPr>
        <p:sp>
          <p:nvSpPr>
            <p:cNvPr id="127" name="TextBox 68"/>
            <p:cNvSpPr txBox="1"/>
            <p:nvPr/>
          </p:nvSpPr>
          <p:spPr>
            <a:xfrm>
              <a:off x="3152729" y="4907314"/>
              <a:ext cx="13750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…</a:t>
              </a:r>
            </a:p>
          </p:txBody>
        </p:sp>
        <p:grpSp>
          <p:nvGrpSpPr>
            <p:cNvPr id="128" name="Grupo 127"/>
            <p:cNvGrpSpPr/>
            <p:nvPr/>
          </p:nvGrpSpPr>
          <p:grpSpPr>
            <a:xfrm>
              <a:off x="3207052" y="4924286"/>
              <a:ext cx="2628745" cy="574975"/>
              <a:chOff x="179510" y="4861097"/>
              <a:chExt cx="770573" cy="574975"/>
            </a:xfrm>
          </p:grpSpPr>
          <p:sp>
            <p:nvSpPr>
              <p:cNvPr id="129" name="Rectangle 64"/>
              <p:cNvSpPr/>
              <p:nvPr/>
            </p:nvSpPr>
            <p:spPr>
              <a:xfrm>
                <a:off x="179510" y="4861097"/>
                <a:ext cx="770573" cy="574975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/>
              </a:p>
            </p:txBody>
          </p:sp>
          <p:sp>
            <p:nvSpPr>
              <p:cNvPr id="130" name="TextBox 68"/>
              <p:cNvSpPr txBox="1"/>
              <p:nvPr/>
            </p:nvSpPr>
            <p:spPr>
              <a:xfrm>
                <a:off x="179510" y="4903361"/>
                <a:ext cx="6956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 Elliot Anderson’s Implementation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                    Rep: 26</a:t>
                </a:r>
              </a:p>
            </p:txBody>
          </p:sp>
        </p:grpSp>
        <p:sp>
          <p:nvSpPr>
            <p:cNvPr id="131" name="Estrela de 5 pontas 130"/>
            <p:cNvSpPr/>
            <p:nvPr/>
          </p:nvSpPr>
          <p:spPr>
            <a:xfrm>
              <a:off x="4637679" y="5290082"/>
              <a:ext cx="78337" cy="72008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32" name="Picture 2" descr="https://lh5.googleusercontent.com/14-DCPo1f3-mH5EVz6qsq9k28wnFdudbIxnrSYMfUKlBYwu6oldje_sook23fW_KCNngGFz3CUL1ErCMR1BfQaqmwuVNt0oYB08s9UAukt0z_j9nuFEnesst_7C6OzVrtjmFaUDjN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978" y="5078907"/>
              <a:ext cx="329527" cy="32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o 7"/>
          <p:cNvGrpSpPr/>
          <p:nvPr/>
        </p:nvGrpSpPr>
        <p:grpSpPr>
          <a:xfrm>
            <a:off x="3152728" y="3994802"/>
            <a:ext cx="2683068" cy="591947"/>
            <a:chOff x="3152729" y="4168415"/>
            <a:chExt cx="2683068" cy="591947"/>
          </a:xfrm>
        </p:grpSpPr>
        <p:sp>
          <p:nvSpPr>
            <p:cNvPr id="82" name="TextBox 68"/>
            <p:cNvSpPr txBox="1"/>
            <p:nvPr/>
          </p:nvSpPr>
          <p:spPr>
            <a:xfrm>
              <a:off x="3152729" y="4168415"/>
              <a:ext cx="13750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…</a:t>
              </a:r>
            </a:p>
          </p:txBody>
        </p:sp>
        <p:grpSp>
          <p:nvGrpSpPr>
            <p:cNvPr id="97" name="Grupo 96"/>
            <p:cNvGrpSpPr/>
            <p:nvPr/>
          </p:nvGrpSpPr>
          <p:grpSpPr>
            <a:xfrm>
              <a:off x="3207052" y="4185387"/>
              <a:ext cx="2628745" cy="574975"/>
              <a:chOff x="179510" y="4861097"/>
              <a:chExt cx="770573" cy="574975"/>
            </a:xfrm>
          </p:grpSpPr>
          <p:sp>
            <p:nvSpPr>
              <p:cNvPr id="104" name="Rectangle 64"/>
              <p:cNvSpPr/>
              <p:nvPr/>
            </p:nvSpPr>
            <p:spPr>
              <a:xfrm>
                <a:off x="179510" y="4861097"/>
                <a:ext cx="770573" cy="574975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/>
              </a:p>
            </p:txBody>
          </p:sp>
          <p:sp>
            <p:nvSpPr>
              <p:cNvPr id="109" name="TextBox 68"/>
              <p:cNvSpPr txBox="1"/>
              <p:nvPr/>
            </p:nvSpPr>
            <p:spPr>
              <a:xfrm>
                <a:off x="179510" y="4903361"/>
                <a:ext cx="63229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IBM’s Implementation</a:t>
                </a:r>
              </a:p>
              <a:p>
                <a:pPr algn="ctr"/>
                <a:r>
                  <a:rPr lang="en-US" sz="1050" b="1" dirty="0" smtClean="0">
                    <a:latin typeface="Helvetica"/>
                    <a:cs typeface="Helvetica"/>
                  </a:rPr>
                  <a:t>Rep: 267</a:t>
                </a:r>
              </a:p>
            </p:txBody>
          </p:sp>
        </p:grpSp>
        <p:sp>
          <p:nvSpPr>
            <p:cNvPr id="2" name="Estrela de 5 pontas 1"/>
            <p:cNvSpPr/>
            <p:nvPr/>
          </p:nvSpPr>
          <p:spPr>
            <a:xfrm>
              <a:off x="4637679" y="4551183"/>
              <a:ext cx="78337" cy="72008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026" name="Picture 2" descr="Image result for ibm transparent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757" y="4472874"/>
              <a:ext cx="483489" cy="193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o 3"/>
          <p:cNvGrpSpPr/>
          <p:nvPr/>
        </p:nvGrpSpPr>
        <p:grpSpPr>
          <a:xfrm>
            <a:off x="3207052" y="2708920"/>
            <a:ext cx="2668572" cy="574975"/>
            <a:chOff x="3207052" y="2708920"/>
            <a:chExt cx="2668572" cy="574975"/>
          </a:xfrm>
        </p:grpSpPr>
        <p:grpSp>
          <p:nvGrpSpPr>
            <p:cNvPr id="83" name="Grupo 82"/>
            <p:cNvGrpSpPr/>
            <p:nvPr/>
          </p:nvGrpSpPr>
          <p:grpSpPr>
            <a:xfrm>
              <a:off x="3207052" y="2708920"/>
              <a:ext cx="2628745" cy="574975"/>
              <a:chOff x="179510" y="4861097"/>
              <a:chExt cx="770573" cy="574975"/>
            </a:xfrm>
          </p:grpSpPr>
          <p:sp>
            <p:nvSpPr>
              <p:cNvPr id="84" name="Rectangle 64"/>
              <p:cNvSpPr/>
              <p:nvPr/>
            </p:nvSpPr>
            <p:spPr>
              <a:xfrm>
                <a:off x="179510" y="4861097"/>
                <a:ext cx="770573" cy="574975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/>
              </a:p>
            </p:txBody>
          </p:sp>
          <p:sp>
            <p:nvSpPr>
              <p:cNvPr id="85" name="TextBox 68"/>
              <p:cNvSpPr txBox="1"/>
              <p:nvPr/>
            </p:nvSpPr>
            <p:spPr>
              <a:xfrm>
                <a:off x="179510" y="4902362"/>
                <a:ext cx="63229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Microsoft’s Implementation</a:t>
                </a:r>
              </a:p>
              <a:p>
                <a:pPr algn="ctr"/>
                <a:r>
                  <a:rPr lang="en-US" sz="1050" b="1" dirty="0" smtClean="0">
                    <a:latin typeface="Helvetica"/>
                    <a:cs typeface="Helvetica"/>
                  </a:rPr>
                  <a:t>Rep: 323</a:t>
                </a:r>
              </a:p>
            </p:txBody>
          </p:sp>
        </p:grpSp>
        <p:sp>
          <p:nvSpPr>
            <p:cNvPr id="125" name="Estrela de 5 pontas 124"/>
            <p:cNvSpPr/>
            <p:nvPr/>
          </p:nvSpPr>
          <p:spPr>
            <a:xfrm>
              <a:off x="4634513" y="3074648"/>
              <a:ext cx="78337" cy="72008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028" name="Picture 4" descr="Image result for microsoft logo transparent backgroun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332" y="2930259"/>
              <a:ext cx="819292" cy="30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3207052" y="2060848"/>
            <a:ext cx="2628745" cy="574975"/>
            <a:chOff x="3207052" y="2060848"/>
            <a:chExt cx="2628745" cy="574975"/>
          </a:xfrm>
        </p:grpSpPr>
        <p:grpSp>
          <p:nvGrpSpPr>
            <p:cNvPr id="71" name="Grupo 70"/>
            <p:cNvGrpSpPr/>
            <p:nvPr/>
          </p:nvGrpSpPr>
          <p:grpSpPr>
            <a:xfrm>
              <a:off x="3207052" y="2060848"/>
              <a:ext cx="2628745" cy="574975"/>
              <a:chOff x="179510" y="4861097"/>
              <a:chExt cx="770573" cy="574975"/>
            </a:xfrm>
          </p:grpSpPr>
          <p:sp>
            <p:nvSpPr>
              <p:cNvPr id="74" name="Rectangle 64"/>
              <p:cNvSpPr/>
              <p:nvPr/>
            </p:nvSpPr>
            <p:spPr>
              <a:xfrm>
                <a:off x="179510" y="4861097"/>
                <a:ext cx="770573" cy="574975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/>
              </a:p>
            </p:txBody>
          </p:sp>
          <p:sp>
            <p:nvSpPr>
              <p:cNvPr id="75" name="TextBox 68"/>
              <p:cNvSpPr txBox="1"/>
              <p:nvPr/>
            </p:nvSpPr>
            <p:spPr>
              <a:xfrm>
                <a:off x="179510" y="4902362"/>
                <a:ext cx="63229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Google’s Implementation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Rep: 324</a:t>
                </a:r>
              </a:p>
            </p:txBody>
          </p:sp>
        </p:grpSp>
        <p:sp>
          <p:nvSpPr>
            <p:cNvPr id="126" name="Estrela de 5 pontas 125"/>
            <p:cNvSpPr/>
            <p:nvPr/>
          </p:nvSpPr>
          <p:spPr>
            <a:xfrm>
              <a:off x="4634512" y="2426531"/>
              <a:ext cx="78337" cy="72008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030" name="Picture 6" descr="Image result for google logo transparent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361" y="2365598"/>
              <a:ext cx="760327" cy="249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3207051" y="3350948"/>
            <a:ext cx="2628745" cy="574975"/>
            <a:chOff x="3207052" y="3447176"/>
            <a:chExt cx="2628745" cy="574975"/>
          </a:xfrm>
        </p:grpSpPr>
        <p:grpSp>
          <p:nvGrpSpPr>
            <p:cNvPr id="110" name="Grupo 109"/>
            <p:cNvGrpSpPr/>
            <p:nvPr/>
          </p:nvGrpSpPr>
          <p:grpSpPr>
            <a:xfrm>
              <a:off x="3207052" y="3447176"/>
              <a:ext cx="2628745" cy="574975"/>
              <a:chOff x="179510" y="4861097"/>
              <a:chExt cx="770573" cy="574975"/>
            </a:xfrm>
          </p:grpSpPr>
          <p:sp>
            <p:nvSpPr>
              <p:cNvPr id="122" name="Rectangle 64"/>
              <p:cNvSpPr/>
              <p:nvPr/>
            </p:nvSpPr>
            <p:spPr>
              <a:xfrm>
                <a:off x="179510" y="4861097"/>
                <a:ext cx="770573" cy="574975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/>
              </a:p>
            </p:txBody>
          </p:sp>
          <p:sp>
            <p:nvSpPr>
              <p:cNvPr id="123" name="TextBox 68"/>
              <p:cNvSpPr txBox="1"/>
              <p:nvPr/>
            </p:nvSpPr>
            <p:spPr>
              <a:xfrm>
                <a:off x="179510" y="4902362"/>
                <a:ext cx="63229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050" b="1" dirty="0" smtClean="0">
                    <a:latin typeface="Helvetica"/>
                    <a:cs typeface="Helvetica"/>
                  </a:rPr>
                  <a:t>Amazon’s Implementation</a:t>
                </a:r>
              </a:p>
              <a:p>
                <a:pPr algn="ctr"/>
                <a:r>
                  <a:rPr lang="en-US" sz="1050" b="1" dirty="0" smtClean="0">
                    <a:latin typeface="Helvetica"/>
                    <a:cs typeface="Helvetica"/>
                  </a:rPr>
                  <a:t>Rep: 291</a:t>
                </a:r>
              </a:p>
            </p:txBody>
          </p:sp>
        </p:grpSp>
        <p:sp>
          <p:nvSpPr>
            <p:cNvPr id="124" name="Estrela de 5 pontas 123"/>
            <p:cNvSpPr/>
            <p:nvPr/>
          </p:nvSpPr>
          <p:spPr>
            <a:xfrm>
              <a:off x="4634514" y="3810523"/>
              <a:ext cx="78337" cy="72008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040" name="Picture 16" descr="Image result for amazon logo transparent backgroun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493" y="3793042"/>
              <a:ext cx="798759" cy="160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Image result for music note logo transparen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5" y="3260353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 para a direita 8"/>
          <p:cNvSpPr/>
          <p:nvPr/>
        </p:nvSpPr>
        <p:spPr>
          <a:xfrm>
            <a:off x="1835736" y="3595771"/>
            <a:ext cx="360000" cy="1087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12" name="Conexão reta unidirecional 11"/>
          <p:cNvCxnSpPr/>
          <p:nvPr/>
        </p:nvCxnSpPr>
        <p:spPr>
          <a:xfrm>
            <a:off x="2303848" y="3648576"/>
            <a:ext cx="900000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em ângulos retos 13"/>
          <p:cNvCxnSpPr/>
          <p:nvPr/>
        </p:nvCxnSpPr>
        <p:spPr>
          <a:xfrm flipV="1">
            <a:off x="2303848" y="2996408"/>
            <a:ext cx="900000" cy="65142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xão em ângulos retos 134"/>
          <p:cNvCxnSpPr/>
          <p:nvPr/>
        </p:nvCxnSpPr>
        <p:spPr>
          <a:xfrm flipV="1">
            <a:off x="2301791" y="2349270"/>
            <a:ext cx="900000" cy="12960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xão em ângulos retos 138"/>
          <p:cNvCxnSpPr/>
          <p:nvPr/>
        </p:nvCxnSpPr>
        <p:spPr>
          <a:xfrm>
            <a:off x="2300755" y="3647385"/>
            <a:ext cx="900000" cy="6480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xão em ângulos retos 139"/>
          <p:cNvCxnSpPr/>
          <p:nvPr/>
        </p:nvCxnSpPr>
        <p:spPr>
          <a:xfrm>
            <a:off x="2300754" y="3648247"/>
            <a:ext cx="900000" cy="12960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xão reta unidirecional 140"/>
          <p:cNvCxnSpPr/>
          <p:nvPr/>
        </p:nvCxnSpPr>
        <p:spPr>
          <a:xfrm rot="10800000">
            <a:off x="5828498" y="3644937"/>
            <a:ext cx="1476000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xão em ângulos retos 141"/>
          <p:cNvCxnSpPr/>
          <p:nvPr/>
        </p:nvCxnSpPr>
        <p:spPr>
          <a:xfrm rot="10800000" flipV="1">
            <a:off x="5828496" y="3645680"/>
            <a:ext cx="1476000" cy="651426"/>
          </a:xfrm>
          <a:prstGeom prst="bentConnector3">
            <a:avLst>
              <a:gd name="adj1" fmla="val 63552"/>
            </a:avLst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xão em ângulos retos 142"/>
          <p:cNvCxnSpPr/>
          <p:nvPr/>
        </p:nvCxnSpPr>
        <p:spPr>
          <a:xfrm rot="10800000" flipV="1">
            <a:off x="5831028" y="3648244"/>
            <a:ext cx="1476000" cy="1296000"/>
          </a:xfrm>
          <a:prstGeom prst="bentConnector3">
            <a:avLst>
              <a:gd name="adj1" fmla="val 63552"/>
            </a:avLst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xão em ângulos retos 143"/>
          <p:cNvCxnSpPr/>
          <p:nvPr/>
        </p:nvCxnSpPr>
        <p:spPr>
          <a:xfrm rot="10800000">
            <a:off x="5832302" y="2998129"/>
            <a:ext cx="1476000" cy="648000"/>
          </a:xfrm>
          <a:prstGeom prst="bentConnector3">
            <a:avLst>
              <a:gd name="adj1" fmla="val 63810"/>
            </a:avLst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xão em ângulos retos 144"/>
          <p:cNvCxnSpPr/>
          <p:nvPr/>
        </p:nvCxnSpPr>
        <p:spPr>
          <a:xfrm rot="10800000">
            <a:off x="5832304" y="2349267"/>
            <a:ext cx="1476000" cy="1296000"/>
          </a:xfrm>
          <a:prstGeom prst="bentConnector3">
            <a:avLst>
              <a:gd name="adj1" fmla="val 63681"/>
            </a:avLst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68"/>
          <p:cNvSpPr txBox="1"/>
          <p:nvPr/>
        </p:nvSpPr>
        <p:spPr>
          <a:xfrm>
            <a:off x="5824033" y="2103947"/>
            <a:ext cx="581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“Yes”</a:t>
            </a:r>
          </a:p>
        </p:txBody>
      </p:sp>
      <p:sp>
        <p:nvSpPr>
          <p:cNvPr id="147" name="TextBox 68"/>
          <p:cNvSpPr txBox="1"/>
          <p:nvPr/>
        </p:nvSpPr>
        <p:spPr>
          <a:xfrm>
            <a:off x="5817736" y="4054038"/>
            <a:ext cx="581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“Yes”</a:t>
            </a:r>
          </a:p>
        </p:txBody>
      </p:sp>
      <p:sp>
        <p:nvSpPr>
          <p:cNvPr id="148" name="TextBox 68"/>
          <p:cNvSpPr txBox="1"/>
          <p:nvPr/>
        </p:nvSpPr>
        <p:spPr>
          <a:xfrm>
            <a:off x="5825069" y="3401432"/>
            <a:ext cx="581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“No”</a:t>
            </a:r>
          </a:p>
        </p:txBody>
      </p:sp>
      <p:sp>
        <p:nvSpPr>
          <p:cNvPr id="149" name="TextBox 68"/>
          <p:cNvSpPr txBox="1"/>
          <p:nvPr/>
        </p:nvSpPr>
        <p:spPr>
          <a:xfrm>
            <a:off x="5817735" y="2760076"/>
            <a:ext cx="581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“No”</a:t>
            </a:r>
          </a:p>
        </p:txBody>
      </p:sp>
      <p:sp>
        <p:nvSpPr>
          <p:cNvPr id="150" name="TextBox 68"/>
          <p:cNvSpPr txBox="1"/>
          <p:nvPr/>
        </p:nvSpPr>
        <p:spPr>
          <a:xfrm>
            <a:off x="5825069" y="4704228"/>
            <a:ext cx="581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“Yes”</a:t>
            </a:r>
          </a:p>
        </p:txBody>
      </p:sp>
      <p:sp>
        <p:nvSpPr>
          <p:cNvPr id="151" name="TextBox 68"/>
          <p:cNvSpPr txBox="1"/>
          <p:nvPr/>
        </p:nvSpPr>
        <p:spPr>
          <a:xfrm>
            <a:off x="6277960" y="3394623"/>
            <a:ext cx="10140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“Yes” = 617</a:t>
            </a:r>
          </a:p>
        </p:txBody>
      </p:sp>
      <p:sp>
        <p:nvSpPr>
          <p:cNvPr id="157" name="TextBox 68"/>
          <p:cNvSpPr txBox="1"/>
          <p:nvPr/>
        </p:nvSpPr>
        <p:spPr>
          <a:xfrm>
            <a:off x="6316224" y="3658568"/>
            <a:ext cx="10140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“No” = 614</a:t>
            </a:r>
          </a:p>
        </p:txBody>
      </p:sp>
      <p:sp>
        <p:nvSpPr>
          <p:cNvPr id="158" name="Seta para a direita 157"/>
          <p:cNvSpPr/>
          <p:nvPr/>
        </p:nvSpPr>
        <p:spPr>
          <a:xfrm>
            <a:off x="7452360" y="3595771"/>
            <a:ext cx="360000" cy="1087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9" name="TextBox 68"/>
          <p:cNvSpPr txBox="1"/>
          <p:nvPr/>
        </p:nvSpPr>
        <p:spPr>
          <a:xfrm>
            <a:off x="7452320" y="3501459"/>
            <a:ext cx="1375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“Yes”</a:t>
            </a:r>
          </a:p>
        </p:txBody>
      </p:sp>
    </p:spTree>
    <p:extLst>
      <p:ext uri="{BB962C8B-B14F-4D97-AF65-F5344CB8AC3E}">
        <p14:creationId xmlns:p14="http://schemas.microsoft.com/office/powerpoint/2010/main" val="3369529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421979" y="3774050"/>
            <a:ext cx="798435" cy="700466"/>
            <a:chOff x="136368" y="4698947"/>
            <a:chExt cx="878376" cy="700466"/>
          </a:xfrm>
        </p:grpSpPr>
        <p:sp>
          <p:nvSpPr>
            <p:cNvPr id="52" name="Rectangle 64"/>
            <p:cNvSpPr/>
            <p:nvPr/>
          </p:nvSpPr>
          <p:spPr>
            <a:xfrm>
              <a:off x="179512" y="4698947"/>
              <a:ext cx="792088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53" name="TextBox 68"/>
            <p:cNvSpPr txBox="1"/>
            <p:nvPr/>
          </p:nvSpPr>
          <p:spPr>
            <a:xfrm>
              <a:off x="136368" y="4749097"/>
              <a:ext cx="87837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Activity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Service</a:t>
              </a:r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3673616" y="6262537"/>
            <a:ext cx="1724760" cy="376454"/>
            <a:chOff x="3676336" y="5932866"/>
            <a:chExt cx="1724760" cy="376454"/>
          </a:xfrm>
        </p:grpSpPr>
        <p:sp>
          <p:nvSpPr>
            <p:cNvPr id="62" name="Rectangle 64"/>
            <p:cNvSpPr/>
            <p:nvPr/>
          </p:nvSpPr>
          <p:spPr>
            <a:xfrm>
              <a:off x="3676336" y="5932866"/>
              <a:ext cx="1724760" cy="376454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63" name="TextBox 68"/>
            <p:cNvSpPr txBox="1"/>
            <p:nvPr/>
          </p:nvSpPr>
          <p:spPr>
            <a:xfrm>
              <a:off x="3676336" y="5990288"/>
              <a:ext cx="1724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ASM LSM (modified)</a:t>
              </a: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323528" y="5140778"/>
            <a:ext cx="8424936" cy="376454"/>
            <a:chOff x="3676336" y="5932866"/>
            <a:chExt cx="1724760" cy="376454"/>
          </a:xfrm>
        </p:grpSpPr>
        <p:sp>
          <p:nvSpPr>
            <p:cNvPr id="66" name="Rectangle 64"/>
            <p:cNvSpPr/>
            <p:nvPr/>
          </p:nvSpPr>
          <p:spPr>
            <a:xfrm>
              <a:off x="3676336" y="5932866"/>
              <a:ext cx="1724760" cy="376454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7" name="TextBox 68"/>
            <p:cNvSpPr txBox="1"/>
            <p:nvPr/>
          </p:nvSpPr>
          <p:spPr>
            <a:xfrm>
              <a:off x="3676336" y="5990288"/>
              <a:ext cx="1724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ASM Service</a:t>
              </a:r>
            </a:p>
          </p:txBody>
        </p:sp>
      </p:grpSp>
      <p:cxnSp>
        <p:nvCxnSpPr>
          <p:cNvPr id="68" name="Conexão recta 67"/>
          <p:cNvCxnSpPr/>
          <p:nvPr/>
        </p:nvCxnSpPr>
        <p:spPr>
          <a:xfrm>
            <a:off x="35496" y="6021288"/>
            <a:ext cx="9108504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upo 132"/>
          <p:cNvGrpSpPr/>
          <p:nvPr/>
        </p:nvGrpSpPr>
        <p:grpSpPr>
          <a:xfrm>
            <a:off x="4302338" y="3774051"/>
            <a:ext cx="803818" cy="700466"/>
            <a:chOff x="133407" y="4698947"/>
            <a:chExt cx="884298" cy="700466"/>
          </a:xfrm>
        </p:grpSpPr>
        <p:sp>
          <p:nvSpPr>
            <p:cNvPr id="134" name="Rectangle 64"/>
            <p:cNvSpPr/>
            <p:nvPr/>
          </p:nvSpPr>
          <p:spPr>
            <a:xfrm>
              <a:off x="179512" y="4698947"/>
              <a:ext cx="792088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35" name="TextBox 68"/>
            <p:cNvSpPr txBox="1"/>
            <p:nvPr/>
          </p:nvSpPr>
          <p:spPr>
            <a:xfrm>
              <a:off x="133407" y="4833736"/>
              <a:ext cx="88429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Wifi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5256159" y="3774051"/>
            <a:ext cx="920844" cy="700466"/>
            <a:chOff x="5551698" y="3569612"/>
            <a:chExt cx="920844" cy="700466"/>
          </a:xfrm>
        </p:grpSpPr>
        <p:sp>
          <p:nvSpPr>
            <p:cNvPr id="137" name="Rectangle 64"/>
            <p:cNvSpPr/>
            <p:nvPr/>
          </p:nvSpPr>
          <p:spPr>
            <a:xfrm>
              <a:off x="5619789" y="3569612"/>
              <a:ext cx="799595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38" name="TextBox 68"/>
            <p:cNvSpPr txBox="1"/>
            <p:nvPr/>
          </p:nvSpPr>
          <p:spPr>
            <a:xfrm>
              <a:off x="5551698" y="3685768"/>
              <a:ext cx="92084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Global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Screenshot</a:t>
              </a:r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6323600" y="3774051"/>
            <a:ext cx="810629" cy="700466"/>
            <a:chOff x="6374781" y="3774051"/>
            <a:chExt cx="810629" cy="700466"/>
          </a:xfrm>
        </p:grpSpPr>
        <p:sp>
          <p:nvSpPr>
            <p:cNvPr id="140" name="Rectangle 64"/>
            <p:cNvSpPr/>
            <p:nvPr/>
          </p:nvSpPr>
          <p:spPr>
            <a:xfrm>
              <a:off x="6420096" y="3774051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5" name="TextBox 68"/>
            <p:cNvSpPr txBox="1"/>
            <p:nvPr/>
          </p:nvSpPr>
          <p:spPr>
            <a:xfrm>
              <a:off x="6374781" y="3828048"/>
              <a:ext cx="81062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Alarm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Service</a:t>
              </a:r>
            </a:p>
          </p:txBody>
        </p:sp>
      </p:grpSp>
      <p:grpSp>
        <p:nvGrpSpPr>
          <p:cNvPr id="74" name="Grupo 73"/>
          <p:cNvGrpSpPr/>
          <p:nvPr/>
        </p:nvGrpSpPr>
        <p:grpSpPr>
          <a:xfrm>
            <a:off x="7381249" y="3774051"/>
            <a:ext cx="720000" cy="700466"/>
            <a:chOff x="7380067" y="3774051"/>
            <a:chExt cx="720000" cy="700466"/>
          </a:xfrm>
        </p:grpSpPr>
        <p:sp>
          <p:nvSpPr>
            <p:cNvPr id="143" name="Rectangle 64"/>
            <p:cNvSpPr/>
            <p:nvPr/>
          </p:nvSpPr>
          <p:spPr>
            <a:xfrm>
              <a:off x="7380067" y="3774051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6" name="TextBox 68"/>
            <p:cNvSpPr txBox="1"/>
            <p:nvPr/>
          </p:nvSpPr>
          <p:spPr>
            <a:xfrm>
              <a:off x="7380067" y="3967151"/>
              <a:ext cx="72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Camera</a:t>
              </a:r>
            </a:p>
          </p:txBody>
        </p:sp>
      </p:grpSp>
      <p:grpSp>
        <p:nvGrpSpPr>
          <p:cNvPr id="165" name="Grupo 164"/>
          <p:cNvGrpSpPr/>
          <p:nvPr/>
        </p:nvGrpSpPr>
        <p:grpSpPr>
          <a:xfrm>
            <a:off x="6835772" y="2872550"/>
            <a:ext cx="795048" cy="700466"/>
            <a:chOff x="6382572" y="3774051"/>
            <a:chExt cx="795048" cy="700466"/>
          </a:xfrm>
        </p:grpSpPr>
        <p:sp>
          <p:nvSpPr>
            <p:cNvPr id="166" name="Rectangle 64"/>
            <p:cNvSpPr/>
            <p:nvPr/>
          </p:nvSpPr>
          <p:spPr>
            <a:xfrm>
              <a:off x="6420096" y="3774051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67" name="TextBox 68"/>
            <p:cNvSpPr txBox="1"/>
            <p:nvPr/>
          </p:nvSpPr>
          <p:spPr>
            <a:xfrm>
              <a:off x="6382572" y="3835743"/>
              <a:ext cx="7950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Power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Service</a:t>
              </a:r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7885630" y="2872550"/>
            <a:ext cx="720000" cy="700466"/>
            <a:chOff x="7884448" y="2872550"/>
            <a:chExt cx="720000" cy="700466"/>
          </a:xfrm>
        </p:grpSpPr>
        <p:sp>
          <p:nvSpPr>
            <p:cNvPr id="164" name="Rectangle 64"/>
            <p:cNvSpPr/>
            <p:nvPr/>
          </p:nvSpPr>
          <p:spPr>
            <a:xfrm>
              <a:off x="7884448" y="2872550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68" name="TextBox 68"/>
            <p:cNvSpPr txBox="1"/>
            <p:nvPr/>
          </p:nvSpPr>
          <p:spPr>
            <a:xfrm>
              <a:off x="7884448" y="3065650"/>
              <a:ext cx="72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Settings</a:t>
              </a:r>
            </a:p>
          </p:txBody>
        </p:sp>
      </p:grpSp>
      <p:grpSp>
        <p:nvGrpSpPr>
          <p:cNvPr id="231" name="Grupo 230"/>
          <p:cNvGrpSpPr/>
          <p:nvPr/>
        </p:nvGrpSpPr>
        <p:grpSpPr>
          <a:xfrm>
            <a:off x="4791894" y="2872550"/>
            <a:ext cx="833468" cy="700466"/>
            <a:chOff x="4934728" y="2872550"/>
            <a:chExt cx="833468" cy="700466"/>
          </a:xfrm>
        </p:grpSpPr>
        <p:sp>
          <p:nvSpPr>
            <p:cNvPr id="159" name="Rectangle 64"/>
            <p:cNvSpPr/>
            <p:nvPr/>
          </p:nvSpPr>
          <p:spPr>
            <a:xfrm>
              <a:off x="4991462" y="2872550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69" name="TextBox 68"/>
            <p:cNvSpPr txBox="1"/>
            <p:nvPr/>
          </p:nvSpPr>
          <p:spPr>
            <a:xfrm>
              <a:off x="4934728" y="2934242"/>
              <a:ext cx="83346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Audio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Service &amp; Manager</a:t>
              </a:r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5803305" y="2872550"/>
            <a:ext cx="835314" cy="700466"/>
            <a:chOff x="5802123" y="2872550"/>
            <a:chExt cx="835314" cy="700466"/>
          </a:xfrm>
        </p:grpSpPr>
        <p:sp>
          <p:nvSpPr>
            <p:cNvPr id="162" name="Rectangle 64"/>
            <p:cNvSpPr/>
            <p:nvPr/>
          </p:nvSpPr>
          <p:spPr>
            <a:xfrm>
              <a:off x="5859780" y="2872550"/>
              <a:ext cx="720000" cy="700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70" name="TextBox 68"/>
            <p:cNvSpPr txBox="1"/>
            <p:nvPr/>
          </p:nvSpPr>
          <p:spPr>
            <a:xfrm>
              <a:off x="5802123" y="2905768"/>
              <a:ext cx="83531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Bluetooth &amp; NFC Adapters</a:t>
              </a:r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541316" y="3774051"/>
            <a:ext cx="796045" cy="700466"/>
            <a:chOff x="2085705" y="3774051"/>
            <a:chExt cx="796045" cy="700466"/>
          </a:xfrm>
        </p:grpSpPr>
        <p:sp>
          <p:nvSpPr>
            <p:cNvPr id="177" name="Rectangle 64"/>
            <p:cNvSpPr/>
            <p:nvPr/>
          </p:nvSpPr>
          <p:spPr>
            <a:xfrm>
              <a:off x="2123728" y="3774051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82" name="TextBox 68"/>
            <p:cNvSpPr txBox="1"/>
            <p:nvPr/>
          </p:nvSpPr>
          <p:spPr>
            <a:xfrm>
              <a:off x="2085705" y="3908840"/>
              <a:ext cx="7960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AppOpps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grpSp>
        <p:nvGrpSpPr>
          <p:cNvPr id="71" name="Grupo 70"/>
          <p:cNvGrpSpPr/>
          <p:nvPr/>
        </p:nvGrpSpPr>
        <p:grpSpPr>
          <a:xfrm>
            <a:off x="2031550" y="2872550"/>
            <a:ext cx="825484" cy="700466"/>
            <a:chOff x="2575939" y="2872550"/>
            <a:chExt cx="825484" cy="700466"/>
          </a:xfrm>
        </p:grpSpPr>
        <p:sp>
          <p:nvSpPr>
            <p:cNvPr id="180" name="Rectangle 64"/>
            <p:cNvSpPr/>
            <p:nvPr/>
          </p:nvSpPr>
          <p:spPr>
            <a:xfrm>
              <a:off x="2628109" y="2872550"/>
              <a:ext cx="720000" cy="700466"/>
            </a:xfrm>
            <a:prstGeom prst="rect">
              <a:avLst/>
            </a:prstGeom>
            <a:solidFill>
              <a:srgbClr val="FFFFFF"/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83" name="TextBox 68"/>
            <p:cNvSpPr txBox="1"/>
            <p:nvPr/>
          </p:nvSpPr>
          <p:spPr>
            <a:xfrm>
              <a:off x="2575939" y="2986560"/>
              <a:ext cx="8254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Location</a:t>
              </a:r>
            </a:p>
            <a:p>
              <a:pPr algn="ctr"/>
              <a:r>
                <a:rPr lang="en-US" sz="1050" b="1" dirty="0" smtClean="0">
                  <a:latin typeface="Helvetica"/>
                  <a:cs typeface="Helvetica"/>
                </a:rPr>
                <a:t>Manager</a:t>
              </a:r>
            </a:p>
          </p:txBody>
        </p:sp>
      </p:grpSp>
      <p:sp>
        <p:nvSpPr>
          <p:cNvPr id="76" name="Rectângulo 75"/>
          <p:cNvSpPr/>
          <p:nvPr/>
        </p:nvSpPr>
        <p:spPr>
          <a:xfrm>
            <a:off x="4211960" y="2708920"/>
            <a:ext cx="4537685" cy="190685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8" name="Rectângulo 207"/>
          <p:cNvSpPr/>
          <p:nvPr/>
        </p:nvSpPr>
        <p:spPr>
          <a:xfrm>
            <a:off x="1469309" y="2708920"/>
            <a:ext cx="1440160" cy="190685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sp>
        <p:nvSpPr>
          <p:cNvPr id="209" name="Rectângulo 208"/>
          <p:cNvSpPr/>
          <p:nvPr/>
        </p:nvSpPr>
        <p:spPr>
          <a:xfrm>
            <a:off x="353145" y="2708920"/>
            <a:ext cx="936104" cy="190685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/>
          </a:p>
        </p:txBody>
      </p:sp>
      <p:cxnSp>
        <p:nvCxnSpPr>
          <p:cNvPr id="78" name="Conexão recta unidireccional 77"/>
          <p:cNvCxnSpPr>
            <a:stCxn id="62" idx="0"/>
            <a:endCxn id="66" idx="2"/>
          </p:cNvCxnSpPr>
          <p:nvPr/>
        </p:nvCxnSpPr>
        <p:spPr>
          <a:xfrm flipV="1">
            <a:off x="4535996" y="5517232"/>
            <a:ext cx="0" cy="745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xão recta unidireccional 209"/>
          <p:cNvCxnSpPr>
            <a:stCxn id="134" idx="2"/>
          </p:cNvCxnSpPr>
          <p:nvPr/>
        </p:nvCxnSpPr>
        <p:spPr>
          <a:xfrm>
            <a:off x="4704247" y="4474517"/>
            <a:ext cx="0" cy="666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xão recta unidireccional 210"/>
          <p:cNvCxnSpPr>
            <a:stCxn id="137" idx="2"/>
          </p:cNvCxnSpPr>
          <p:nvPr/>
        </p:nvCxnSpPr>
        <p:spPr>
          <a:xfrm>
            <a:off x="5724048" y="4474517"/>
            <a:ext cx="0" cy="666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xão recta unidireccional 213"/>
          <p:cNvCxnSpPr>
            <a:stCxn id="140" idx="2"/>
          </p:cNvCxnSpPr>
          <p:nvPr/>
        </p:nvCxnSpPr>
        <p:spPr>
          <a:xfrm>
            <a:off x="6728915" y="4474517"/>
            <a:ext cx="7255" cy="666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xão recta unidireccional 216"/>
          <p:cNvCxnSpPr>
            <a:stCxn id="143" idx="2"/>
          </p:cNvCxnSpPr>
          <p:nvPr/>
        </p:nvCxnSpPr>
        <p:spPr>
          <a:xfrm>
            <a:off x="7741249" y="4474517"/>
            <a:ext cx="0" cy="666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xão recta unidireccional 219"/>
          <p:cNvCxnSpPr>
            <a:stCxn id="164" idx="2"/>
          </p:cNvCxnSpPr>
          <p:nvPr/>
        </p:nvCxnSpPr>
        <p:spPr>
          <a:xfrm>
            <a:off x="8245630" y="3573016"/>
            <a:ext cx="0" cy="1567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xão recta unidireccional 222"/>
          <p:cNvCxnSpPr>
            <a:stCxn id="166" idx="2"/>
          </p:cNvCxnSpPr>
          <p:nvPr/>
        </p:nvCxnSpPr>
        <p:spPr>
          <a:xfrm>
            <a:off x="7233296" y="3573016"/>
            <a:ext cx="0" cy="1567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xão recta unidireccional 225"/>
          <p:cNvCxnSpPr>
            <a:stCxn id="162" idx="2"/>
          </p:cNvCxnSpPr>
          <p:nvPr/>
        </p:nvCxnSpPr>
        <p:spPr>
          <a:xfrm>
            <a:off x="6220962" y="3573016"/>
            <a:ext cx="0" cy="1567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xão recta unidireccional 228"/>
          <p:cNvCxnSpPr>
            <a:stCxn id="159" idx="2"/>
          </p:cNvCxnSpPr>
          <p:nvPr/>
        </p:nvCxnSpPr>
        <p:spPr>
          <a:xfrm>
            <a:off x="5208628" y="3573016"/>
            <a:ext cx="0" cy="1567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xão recta unidireccional 233"/>
          <p:cNvCxnSpPr>
            <a:stCxn id="177" idx="2"/>
          </p:cNvCxnSpPr>
          <p:nvPr/>
        </p:nvCxnSpPr>
        <p:spPr>
          <a:xfrm flipH="1">
            <a:off x="1939338" y="4474517"/>
            <a:ext cx="1" cy="666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xão recta unidireccional 234"/>
          <p:cNvCxnSpPr>
            <a:stCxn id="180" idx="2"/>
          </p:cNvCxnSpPr>
          <p:nvPr/>
        </p:nvCxnSpPr>
        <p:spPr>
          <a:xfrm>
            <a:off x="2443720" y="3573016"/>
            <a:ext cx="265" cy="1567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xão recta unidireccional 241"/>
          <p:cNvCxnSpPr>
            <a:stCxn id="52" idx="2"/>
          </p:cNvCxnSpPr>
          <p:nvPr/>
        </p:nvCxnSpPr>
        <p:spPr>
          <a:xfrm>
            <a:off x="821197" y="4474516"/>
            <a:ext cx="0" cy="666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68"/>
          <p:cNvSpPr txBox="1"/>
          <p:nvPr/>
        </p:nvSpPr>
        <p:spPr>
          <a:xfrm>
            <a:off x="5469516" y="2359913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TrUbi Hooks</a:t>
            </a:r>
          </a:p>
        </p:txBody>
      </p:sp>
      <p:sp>
        <p:nvSpPr>
          <p:cNvPr id="247" name="TextBox 68"/>
          <p:cNvSpPr txBox="1"/>
          <p:nvPr/>
        </p:nvSpPr>
        <p:spPr>
          <a:xfrm>
            <a:off x="1181277" y="2359913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OS Service Hooks</a:t>
            </a:r>
          </a:p>
        </p:txBody>
      </p:sp>
      <p:sp>
        <p:nvSpPr>
          <p:cNvPr id="248" name="TextBox 68"/>
          <p:cNvSpPr txBox="1"/>
          <p:nvPr/>
        </p:nvSpPr>
        <p:spPr>
          <a:xfrm>
            <a:off x="-186875" y="2359913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Lifecycle Hooks</a:t>
            </a:r>
          </a:p>
        </p:txBody>
      </p:sp>
      <p:sp>
        <p:nvSpPr>
          <p:cNvPr id="249" name="TextBox 68"/>
          <p:cNvSpPr txBox="1"/>
          <p:nvPr/>
        </p:nvSpPr>
        <p:spPr>
          <a:xfrm>
            <a:off x="0" y="5741060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Android OS</a:t>
            </a:r>
          </a:p>
        </p:txBody>
      </p:sp>
      <p:sp>
        <p:nvSpPr>
          <p:cNvPr id="250" name="TextBox 68"/>
          <p:cNvSpPr txBox="1"/>
          <p:nvPr/>
        </p:nvSpPr>
        <p:spPr>
          <a:xfrm>
            <a:off x="-3682" y="6021288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Linux Kernel</a:t>
            </a:r>
          </a:p>
        </p:txBody>
      </p:sp>
      <p:cxnSp>
        <p:nvCxnSpPr>
          <p:cNvPr id="251" name="Conexão recta 250"/>
          <p:cNvCxnSpPr/>
          <p:nvPr/>
        </p:nvCxnSpPr>
        <p:spPr>
          <a:xfrm>
            <a:off x="2666" y="1837020"/>
            <a:ext cx="9108504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68"/>
          <p:cNvSpPr txBox="1"/>
          <p:nvPr/>
        </p:nvSpPr>
        <p:spPr>
          <a:xfrm>
            <a:off x="0" y="1556792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Applications</a:t>
            </a:r>
          </a:p>
        </p:txBody>
      </p:sp>
      <p:sp>
        <p:nvSpPr>
          <p:cNvPr id="253" name="TextBox 68"/>
          <p:cNvSpPr txBox="1"/>
          <p:nvPr/>
        </p:nvSpPr>
        <p:spPr>
          <a:xfrm>
            <a:off x="-3682" y="1837020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Android OS</a:t>
            </a:r>
          </a:p>
        </p:txBody>
      </p:sp>
      <p:cxnSp>
        <p:nvCxnSpPr>
          <p:cNvPr id="254" name="Conexão recta unidireccional 253"/>
          <p:cNvCxnSpPr/>
          <p:nvPr/>
        </p:nvCxnSpPr>
        <p:spPr>
          <a:xfrm flipV="1">
            <a:off x="3707904" y="4012582"/>
            <a:ext cx="0" cy="112819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xão recta unidireccional 256"/>
          <p:cNvCxnSpPr/>
          <p:nvPr/>
        </p:nvCxnSpPr>
        <p:spPr>
          <a:xfrm>
            <a:off x="3419872" y="4012582"/>
            <a:ext cx="0" cy="112819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upo 259"/>
          <p:cNvGrpSpPr/>
          <p:nvPr/>
        </p:nvGrpSpPr>
        <p:grpSpPr>
          <a:xfrm>
            <a:off x="3120438" y="784318"/>
            <a:ext cx="864096" cy="700466"/>
            <a:chOff x="2651673" y="5013176"/>
            <a:chExt cx="1724760" cy="772474"/>
          </a:xfrm>
        </p:grpSpPr>
        <p:sp>
          <p:nvSpPr>
            <p:cNvPr id="261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62" name="TextBox 68"/>
            <p:cNvSpPr txBox="1"/>
            <p:nvPr/>
          </p:nvSpPr>
          <p:spPr>
            <a:xfrm>
              <a:off x="2651673" y="5218072"/>
              <a:ext cx="1724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Strapp</a:t>
              </a:r>
            </a:p>
          </p:txBody>
        </p:sp>
      </p:grpSp>
      <p:sp>
        <p:nvSpPr>
          <p:cNvPr id="263" name="Rectângulo 262"/>
          <p:cNvSpPr/>
          <p:nvPr/>
        </p:nvSpPr>
        <p:spPr>
          <a:xfrm>
            <a:off x="2953536" y="588587"/>
            <a:ext cx="1163612" cy="10919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264" name="Grupo 263"/>
          <p:cNvGrpSpPr/>
          <p:nvPr/>
        </p:nvGrpSpPr>
        <p:grpSpPr>
          <a:xfrm>
            <a:off x="5004048" y="864536"/>
            <a:ext cx="720000" cy="540000"/>
            <a:chOff x="2651673" y="5013176"/>
            <a:chExt cx="1724760" cy="772474"/>
          </a:xfrm>
        </p:grpSpPr>
        <p:sp>
          <p:nvSpPr>
            <p:cNvPr id="265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66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App1</a:t>
              </a:r>
            </a:p>
          </p:txBody>
        </p:sp>
      </p:grpSp>
      <p:grpSp>
        <p:nvGrpSpPr>
          <p:cNvPr id="267" name="Grupo 266"/>
          <p:cNvGrpSpPr/>
          <p:nvPr/>
        </p:nvGrpSpPr>
        <p:grpSpPr>
          <a:xfrm>
            <a:off x="5877320" y="864536"/>
            <a:ext cx="720000" cy="540000"/>
            <a:chOff x="2651673" y="5013176"/>
            <a:chExt cx="1724760" cy="772474"/>
          </a:xfrm>
        </p:grpSpPr>
        <p:sp>
          <p:nvSpPr>
            <p:cNvPr id="268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69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App2</a:t>
              </a:r>
            </a:p>
          </p:txBody>
        </p:sp>
      </p:grpSp>
      <p:grpSp>
        <p:nvGrpSpPr>
          <p:cNvPr id="270" name="Grupo 269"/>
          <p:cNvGrpSpPr/>
          <p:nvPr/>
        </p:nvGrpSpPr>
        <p:grpSpPr>
          <a:xfrm>
            <a:off x="6819544" y="877553"/>
            <a:ext cx="720000" cy="540000"/>
            <a:chOff x="2651673" y="5013176"/>
            <a:chExt cx="1724760" cy="772474"/>
          </a:xfrm>
        </p:grpSpPr>
        <p:sp>
          <p:nvSpPr>
            <p:cNvPr id="271" name="Rectangle 64"/>
            <p:cNvSpPr/>
            <p:nvPr/>
          </p:nvSpPr>
          <p:spPr>
            <a:xfrm>
              <a:off x="2651673" y="5013176"/>
              <a:ext cx="1724760" cy="772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2" name="TextBox 68"/>
            <p:cNvSpPr txBox="1"/>
            <p:nvPr/>
          </p:nvSpPr>
          <p:spPr>
            <a:xfrm>
              <a:off x="2651673" y="5230916"/>
              <a:ext cx="1724760" cy="374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"/>
                  <a:cs typeface="Helvetica"/>
                </a:rPr>
                <a:t>…</a:t>
              </a:r>
            </a:p>
          </p:txBody>
        </p:sp>
      </p:grpSp>
      <p:sp>
        <p:nvSpPr>
          <p:cNvPr id="273" name="Rectângulo 272"/>
          <p:cNvSpPr/>
          <p:nvPr/>
        </p:nvSpPr>
        <p:spPr>
          <a:xfrm>
            <a:off x="4863279" y="666499"/>
            <a:ext cx="2819796" cy="9361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4" name="TextBox 68"/>
          <p:cNvSpPr txBox="1"/>
          <p:nvPr/>
        </p:nvSpPr>
        <p:spPr>
          <a:xfrm>
            <a:off x="5261891" y="311588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Regular Android Apps</a:t>
            </a:r>
          </a:p>
        </p:txBody>
      </p:sp>
      <p:sp>
        <p:nvSpPr>
          <p:cNvPr id="275" name="TextBox 68"/>
          <p:cNvSpPr txBox="1"/>
          <p:nvPr/>
        </p:nvSpPr>
        <p:spPr>
          <a:xfrm>
            <a:off x="2928975" y="260648"/>
            <a:ext cx="1212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Helvetica"/>
                <a:cs typeface="Helvetica"/>
              </a:rPr>
              <a:t>Trusted App</a:t>
            </a:r>
          </a:p>
        </p:txBody>
      </p:sp>
      <p:cxnSp>
        <p:nvCxnSpPr>
          <p:cNvPr id="86" name="Conexão recta unidireccional 85"/>
          <p:cNvCxnSpPr>
            <a:stCxn id="261" idx="2"/>
            <a:endCxn id="102" idx="0"/>
          </p:cNvCxnSpPr>
          <p:nvPr/>
        </p:nvCxnSpPr>
        <p:spPr>
          <a:xfrm>
            <a:off x="3552486" y="1484784"/>
            <a:ext cx="0" cy="18273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ângulo 88"/>
          <p:cNvSpPr/>
          <p:nvPr/>
        </p:nvSpPr>
        <p:spPr>
          <a:xfrm>
            <a:off x="187308" y="195978"/>
            <a:ext cx="2368467" cy="856758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90" name="Conexão recta unidireccional 89"/>
          <p:cNvCxnSpPr/>
          <p:nvPr/>
        </p:nvCxnSpPr>
        <p:spPr>
          <a:xfrm flipH="1">
            <a:off x="268860" y="382049"/>
            <a:ext cx="2706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68"/>
          <p:cNvSpPr txBox="1"/>
          <p:nvPr/>
        </p:nvSpPr>
        <p:spPr>
          <a:xfrm>
            <a:off x="545095" y="243549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Access Hooks</a:t>
            </a:r>
          </a:p>
        </p:txBody>
      </p:sp>
      <p:cxnSp>
        <p:nvCxnSpPr>
          <p:cNvPr id="93" name="Conexão recta unidireccional 92"/>
          <p:cNvCxnSpPr/>
          <p:nvPr/>
        </p:nvCxnSpPr>
        <p:spPr>
          <a:xfrm flipH="1">
            <a:off x="268860" y="594773"/>
            <a:ext cx="27069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68"/>
          <p:cNvSpPr txBox="1"/>
          <p:nvPr/>
        </p:nvSpPr>
        <p:spPr>
          <a:xfrm>
            <a:off x="545095" y="456273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Access Control Callback</a:t>
            </a:r>
          </a:p>
        </p:txBody>
      </p:sp>
      <p:cxnSp>
        <p:nvCxnSpPr>
          <p:cNvPr id="95" name="Conexão recta unidireccional 94"/>
          <p:cNvCxnSpPr/>
          <p:nvPr/>
        </p:nvCxnSpPr>
        <p:spPr>
          <a:xfrm flipH="1">
            <a:off x="268862" y="837773"/>
            <a:ext cx="27069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68"/>
          <p:cNvSpPr txBox="1"/>
          <p:nvPr/>
        </p:nvSpPr>
        <p:spPr>
          <a:xfrm>
            <a:off x="539552" y="699273"/>
            <a:ext cx="202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Lease Management</a:t>
            </a:r>
          </a:p>
        </p:txBody>
      </p:sp>
      <p:sp>
        <p:nvSpPr>
          <p:cNvPr id="102" name="Rectangle 64"/>
          <p:cNvSpPr/>
          <p:nvPr/>
        </p:nvSpPr>
        <p:spPr>
          <a:xfrm>
            <a:off x="3192486" y="3312116"/>
            <a:ext cx="720000" cy="70046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" name="TextBox 68"/>
          <p:cNvSpPr txBox="1"/>
          <p:nvPr/>
        </p:nvSpPr>
        <p:spPr>
          <a:xfrm>
            <a:off x="3093308" y="3350088"/>
            <a:ext cx="9183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/>
                <a:cs typeface="Helvetica"/>
              </a:rPr>
              <a:t>Trubi</a:t>
            </a:r>
          </a:p>
          <a:p>
            <a:pPr algn="ctr"/>
            <a:r>
              <a:rPr lang="en-US" sz="1100" b="1" dirty="0" smtClean="0">
                <a:latin typeface="Helvetica"/>
                <a:cs typeface="Helvetica"/>
              </a:rPr>
              <a:t>Manager</a:t>
            </a:r>
          </a:p>
          <a:p>
            <a:pPr algn="ctr"/>
            <a:r>
              <a:rPr lang="en-US" sz="1100" b="1" dirty="0" smtClean="0">
                <a:latin typeface="Helvetica"/>
                <a:cs typeface="Helvetica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95756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27584" y="1556792"/>
            <a:ext cx="3816424" cy="4392488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3849" y="2060848"/>
            <a:ext cx="1008112" cy="57606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  <a:latin typeface="Helvetica"/>
                <a:cs typeface="Helvetica"/>
              </a:rPr>
              <a:t>TellWeather</a:t>
            </a:r>
            <a:endParaRPr lang="en-US" sz="11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ctr"/>
            <a:r>
              <a:rPr lang="en-US" sz="1100" dirty="0" smtClean="0">
                <a:solidFill>
                  <a:srgbClr val="000000"/>
                </a:solidFill>
                <a:latin typeface="Helvetica"/>
                <a:cs typeface="Helvetica"/>
              </a:rPr>
              <a:t>Home App</a:t>
            </a:r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9833" y="1916832"/>
            <a:ext cx="1296144" cy="1080120"/>
          </a:xfrm>
          <a:prstGeom prst="round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809" y="3068960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HomePad</a:t>
            </a:r>
            <a:r>
              <a:rPr lang="en-US" sz="1400" b="1" dirty="0" smtClean="0">
                <a:latin typeface="Helvetica"/>
                <a:cs typeface="Helvetica"/>
              </a:rPr>
              <a:t> Hub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" name="Cloud 7"/>
          <p:cNvSpPr/>
          <p:nvPr/>
        </p:nvSpPr>
        <p:spPr>
          <a:xfrm rot="11044852">
            <a:off x="4884103" y="1455420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6111" y="1570073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A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1" name="Cloud 10"/>
          <p:cNvSpPr/>
          <p:nvPr/>
        </p:nvSpPr>
        <p:spPr>
          <a:xfrm rot="11044852">
            <a:off x="6036230" y="2319517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08238" y="2434170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B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3" name="Cloud 12"/>
          <p:cNvSpPr/>
          <p:nvPr/>
        </p:nvSpPr>
        <p:spPr>
          <a:xfrm rot="11044852">
            <a:off x="5076056" y="3098323"/>
            <a:ext cx="1224136" cy="72008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48064" y="32129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Service Provider C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691680" y="2080593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691680" y="2656657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10800000">
            <a:off x="971600" y="3016697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0800000">
            <a:off x="971600" y="3592761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3608" y="1772816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Sensors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024809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Actuators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35896" y="2780928"/>
            <a:ext cx="144016" cy="14401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347864" y="3861048"/>
            <a:ext cx="720080" cy="1368152"/>
          </a:xfrm>
          <a:prstGeom prst="round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347864" y="4005064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47864" y="5013176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6223" y="5114857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491880" y="4077072"/>
            <a:ext cx="432048" cy="360040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491880" y="4581128"/>
            <a:ext cx="432048" cy="360040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43808" y="5229200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HomePad</a:t>
            </a:r>
            <a:r>
              <a:rPr lang="en-US" sz="1400" b="1" dirty="0" smtClean="0">
                <a:latin typeface="Helvetica"/>
                <a:cs typeface="Helvetica"/>
              </a:rPr>
              <a:t> Hub</a:t>
            </a:r>
            <a:endParaRPr lang="en-US" sz="1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408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27584" y="1556792"/>
            <a:ext cx="3816424" cy="2016224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3849" y="2060848"/>
            <a:ext cx="1008112" cy="57606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  <a:latin typeface="Helvetica"/>
                <a:cs typeface="Helvetica"/>
              </a:rPr>
              <a:t>TellWeather</a:t>
            </a:r>
            <a:endParaRPr lang="en-US" sz="11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ctr"/>
            <a:r>
              <a:rPr lang="en-US" sz="1100" dirty="0" smtClean="0">
                <a:solidFill>
                  <a:srgbClr val="000000"/>
                </a:solidFill>
                <a:latin typeface="Helvetica"/>
                <a:cs typeface="Helvetica"/>
              </a:rPr>
              <a:t>Home App</a:t>
            </a:r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9833" y="1916832"/>
            <a:ext cx="1296144" cy="1080120"/>
          </a:xfrm>
          <a:prstGeom prst="round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3809" y="3068960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HomePad</a:t>
            </a:r>
            <a:r>
              <a:rPr lang="en-US" sz="1400" b="1" dirty="0" smtClean="0">
                <a:latin typeface="Helvetica"/>
                <a:cs typeface="Helvetica"/>
              </a:rPr>
              <a:t> Hub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" name="Cloud 7"/>
          <p:cNvSpPr/>
          <p:nvPr/>
        </p:nvSpPr>
        <p:spPr>
          <a:xfrm rot="11044852">
            <a:off x="4985349" y="2530601"/>
            <a:ext cx="1357408" cy="875800"/>
          </a:xfrm>
          <a:prstGeom prst="cloud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2134" y="2650194"/>
            <a:ext cx="10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Weather Service Provider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691680" y="2080593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691680" y="2656657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10800000">
            <a:off x="1763688" y="3861048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0800000">
            <a:off x="1763688" y="4437112"/>
            <a:ext cx="432048" cy="432048"/>
          </a:xfrm>
          <a:prstGeom prst="chevron">
            <a:avLst>
              <a:gd name="adj" fmla="val 2648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3608" y="1772816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Sensors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024809"/>
            <a:ext cx="165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Actuators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3635896" y="2780928"/>
            <a:ext cx="144016" cy="14401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347864" y="3861048"/>
            <a:ext cx="720080" cy="1368152"/>
          </a:xfrm>
          <a:prstGeom prst="round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347864" y="4005064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47864" y="5013176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6223" y="5114857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491880" y="4293096"/>
            <a:ext cx="432048" cy="360040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90416" y="5229200"/>
            <a:ext cx="16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Homepad</a:t>
            </a:r>
            <a:r>
              <a:rPr lang="en-US" sz="1400" dirty="0" smtClean="0">
                <a:latin typeface="Helvetica"/>
                <a:cs typeface="Helvetica"/>
              </a:rPr>
              <a:t> Administrator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255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03648" y="1916832"/>
            <a:ext cx="4863947" cy="3024336"/>
            <a:chOff x="1403648" y="1916832"/>
            <a:chExt cx="4863947" cy="3024336"/>
          </a:xfrm>
        </p:grpSpPr>
        <p:sp>
          <p:nvSpPr>
            <p:cNvPr id="25" name="Rectangle 24"/>
            <p:cNvSpPr/>
            <p:nvPr/>
          </p:nvSpPr>
          <p:spPr>
            <a:xfrm>
              <a:off x="1403648" y="1916832"/>
              <a:ext cx="3240360" cy="27363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59832" y="2368625"/>
              <a:ext cx="1368151" cy="1080120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220782" y="2538042"/>
              <a:ext cx="1046252" cy="57606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  <a:latin typeface="Helvetica"/>
                  <a:cs typeface="Helvetica"/>
                </a:rPr>
                <a:t>TellWeather</a:t>
              </a:r>
              <a:endParaRPr lang="en-US" sz="1200" dirty="0" smtClean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Home App</a:t>
              </a:r>
              <a:endParaRPr lang="en-US" sz="12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817" y="2060848"/>
              <a:ext cx="1656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Helvetica"/>
                  <a:cs typeface="Helvetica"/>
                </a:rPr>
                <a:t>HomePad</a:t>
              </a:r>
              <a:r>
                <a:rPr lang="en-US" sz="1400" dirty="0" smtClean="0">
                  <a:latin typeface="Helvetica"/>
                  <a:cs typeface="Helvetica"/>
                </a:rPr>
                <a:t> Hub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8" name="Cloud 7"/>
            <p:cNvSpPr/>
            <p:nvPr/>
          </p:nvSpPr>
          <p:spPr>
            <a:xfrm rot="11044852">
              <a:off x="4947891" y="2034577"/>
              <a:ext cx="1319704" cy="963122"/>
            </a:xfrm>
            <a:prstGeom prst="cloud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4048" y="2293739"/>
              <a:ext cx="12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Weather</a:t>
              </a:r>
            </a:p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Web Service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1057" y="2769650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Sensors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92590" y="3913311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Actuators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669764" y="3232721"/>
              <a:ext cx="144016" cy="14401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436806" y="3780573"/>
              <a:ext cx="614204" cy="1152128"/>
              <a:chOff x="3381732" y="3861048"/>
              <a:chExt cx="720080" cy="1368152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381732" y="3861048"/>
                <a:ext cx="720080" cy="1368152"/>
              </a:xfrm>
              <a:prstGeom prst="roundRect">
                <a:avLst/>
              </a:prstGeom>
              <a:solidFill>
                <a:srgbClr val="FFFFFF"/>
              </a:solidFill>
              <a:ln w="285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Helvetica"/>
                  <a:cs typeface="Helvetica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381732" y="4005064"/>
                <a:ext cx="7200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381732" y="5013176"/>
                <a:ext cx="7200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640091" y="5114857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ounded Rectangle 32"/>
            <p:cNvSpPr/>
            <p:nvPr/>
          </p:nvSpPr>
          <p:spPr>
            <a:xfrm>
              <a:off x="3542682" y="4149080"/>
              <a:ext cx="398180" cy="3600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27784" y="4149080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Helvetica"/>
                  <a:cs typeface="Helvetica"/>
                </a:rPr>
                <a:t>Hub</a:t>
              </a:r>
            </a:p>
            <a:p>
              <a:pPr algn="r"/>
              <a:r>
                <a:rPr lang="en-US" sz="1400" dirty="0" smtClean="0">
                  <a:latin typeface="Helvetica"/>
                  <a:cs typeface="Helvetica"/>
                </a:rPr>
                <a:t>Admin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2267744" y="2420888"/>
              <a:ext cx="792088" cy="288032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2339752" y="3140968"/>
              <a:ext cx="720080" cy="36004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10" idx="1"/>
            </p:cNvCxnSpPr>
            <p:nvPr/>
          </p:nvCxnSpPr>
          <p:spPr>
            <a:xfrm flipV="1">
              <a:off x="4427984" y="2524572"/>
              <a:ext cx="576064" cy="18434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oli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7" idx="0"/>
              <a:endCxn id="6" idx="2"/>
            </p:cNvCxnSpPr>
            <p:nvPr/>
          </p:nvCxnSpPr>
          <p:spPr>
            <a:xfrm flipV="1">
              <a:off x="3743908" y="3448745"/>
              <a:ext cx="0" cy="33182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403648" y="4664169"/>
              <a:ext cx="1944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Home Environment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2041103"/>
              <a:ext cx="802928" cy="80292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44463" y="3409255"/>
              <a:ext cx="569888" cy="56988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508814" y="4177047"/>
              <a:ext cx="49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Hub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680" y="3284984"/>
              <a:ext cx="600472" cy="928002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>
              <a:off x="4047067" y="3014133"/>
              <a:ext cx="1290074" cy="1312334"/>
            </a:xfrm>
            <a:custGeom>
              <a:avLst/>
              <a:gdLst>
                <a:gd name="connsiteX0" fmla="*/ 0 w 1290074"/>
                <a:gd name="connsiteY0" fmla="*/ 1312334 h 1312334"/>
                <a:gd name="connsiteX1" fmla="*/ 1286933 w 1290074"/>
                <a:gd name="connsiteY1" fmla="*/ 635000 h 1312334"/>
                <a:gd name="connsiteX2" fmla="*/ 389466 w 1290074"/>
                <a:gd name="connsiteY2" fmla="*/ 0 h 131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0074" h="1312334">
                  <a:moveTo>
                    <a:pt x="0" y="1312334"/>
                  </a:moveTo>
                  <a:cubicBezTo>
                    <a:pt x="611011" y="1083028"/>
                    <a:pt x="1222022" y="853722"/>
                    <a:pt x="1286933" y="635000"/>
                  </a:cubicBezTo>
                  <a:cubicBezTo>
                    <a:pt x="1351844" y="416278"/>
                    <a:pt x="389466" y="0"/>
                    <a:pt x="389466" y="0"/>
                  </a:cubicBezTo>
                </a:path>
              </a:pathLst>
            </a:custGeom>
            <a:ln w="15875">
              <a:solidFill>
                <a:schemeClr val="tx1"/>
              </a:solidFill>
              <a:prstDash val="dash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48064" y="4221088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"/>
                  <a:cs typeface="Helvetica"/>
                </a:rPr>
                <a:t>Proxy</a:t>
              </a:r>
              <a:endParaRPr lang="en-US" sz="12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87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11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1166</Words>
  <Application>Microsoft Macintosh PowerPoint</Application>
  <PresentationFormat>On-screen Show (4:3)</PresentationFormat>
  <Paragraphs>534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Consolas</vt:lpstr>
      <vt:lpstr>Helvetica</vt:lpstr>
      <vt:lpstr>Arial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Notebook</dc:creator>
  <cp:lastModifiedBy>Microsoft Office User</cp:lastModifiedBy>
  <cp:revision>131</cp:revision>
  <dcterms:created xsi:type="dcterms:W3CDTF">2015-07-10T16:56:58Z</dcterms:created>
  <dcterms:modified xsi:type="dcterms:W3CDTF">2018-01-21T14:38:01Z</dcterms:modified>
</cp:coreProperties>
</file>